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408" r:id="rId3"/>
    <p:sldId id="423" r:id="rId4"/>
    <p:sldId id="422" r:id="rId5"/>
    <p:sldId id="426" r:id="rId6"/>
    <p:sldId id="428" r:id="rId7"/>
    <p:sldId id="429" r:id="rId8"/>
    <p:sldId id="430" r:id="rId9"/>
    <p:sldId id="431" r:id="rId10"/>
    <p:sldId id="432" r:id="rId11"/>
    <p:sldId id="433" r:id="rId12"/>
    <p:sldId id="434" r:id="rId13"/>
    <p:sldId id="436" r:id="rId14"/>
    <p:sldId id="437" r:id="rId15"/>
    <p:sldId id="438" r:id="rId16"/>
    <p:sldId id="439" r:id="rId17"/>
    <p:sldId id="440" r:id="rId18"/>
    <p:sldId id="441" r:id="rId19"/>
    <p:sldId id="442" r:id="rId20"/>
    <p:sldId id="443" r:id="rId21"/>
    <p:sldId id="444" r:id="rId22"/>
    <p:sldId id="445" r:id="rId23"/>
    <p:sldId id="446" r:id="rId24"/>
    <p:sldId id="447" r:id="rId25"/>
    <p:sldId id="448" r:id="rId26"/>
    <p:sldId id="404" r:id="rId27"/>
  </p:sldIdLst>
  <p:sldSz cx="9144000" cy="6858000" type="screen4x3"/>
  <p:notesSz cx="6858000" cy="91440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6633"/>
    <a:srgbClr val="CC6600"/>
    <a:srgbClr val="006600"/>
    <a:srgbClr val="FFCC00"/>
    <a:srgbClr val="E15415"/>
    <a:srgbClr val="663300"/>
    <a:srgbClr val="EB6529"/>
    <a:srgbClr val="1BB74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95" autoAdjust="0"/>
    <p:restoredTop sz="99821" autoAdjust="0"/>
  </p:normalViewPr>
  <p:slideViewPr>
    <p:cSldViewPr>
      <p:cViewPr varScale="1">
        <p:scale>
          <a:sx n="116" d="100"/>
          <a:sy n="116" d="100"/>
        </p:scale>
        <p:origin x="-2004" y="-10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41E589A5-F589-4C2C-8DCC-D5F32393EBF6}" type="datetimeFigureOut">
              <a:rPr lang="en-US"/>
              <a:pPr>
                <a:defRPr/>
              </a:pPr>
              <a:t>2/25/2016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6FEAE08F-6547-40DC-A08F-D39F0312B32C}" type="slidenum">
              <a:rPr lang="en-US"/>
              <a:pPr>
                <a:defRPr/>
              </a:pPr>
              <a:t>‹#›</a:t>
            </a:fld>
            <a:endParaRPr lang="en-US"/>
          </a:p>
        </p:txBody>
      </p:sp>
    </p:spTree>
    <p:extLst>
      <p:ext uri="{BB962C8B-B14F-4D97-AF65-F5344CB8AC3E}">
        <p14:creationId xmlns:p14="http://schemas.microsoft.com/office/powerpoint/2010/main" xmlns="" val="4638956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6FEAE08F-6547-40DC-A08F-D39F0312B32C}" type="slidenum">
              <a:rPr lang="en-US" smtClean="0"/>
              <a:pPr>
                <a:defRPr/>
              </a:pPr>
              <a:t>1</a:t>
            </a:fld>
            <a:endParaRPr lang="en-US"/>
          </a:p>
        </p:txBody>
      </p:sp>
    </p:spTree>
    <p:extLst>
      <p:ext uri="{BB962C8B-B14F-4D97-AF65-F5344CB8AC3E}">
        <p14:creationId xmlns:p14="http://schemas.microsoft.com/office/powerpoint/2010/main" xmlns="" val="1982300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6FEAE08F-6547-40DC-A08F-D39F0312B32C}" type="slidenum">
              <a:rPr lang="en-US" smtClean="0"/>
              <a:pPr>
                <a:defRPr/>
              </a:pPr>
              <a:t>13</a:t>
            </a:fld>
            <a:endParaRPr lang="en-US"/>
          </a:p>
        </p:txBody>
      </p:sp>
    </p:spTree>
    <p:extLst>
      <p:ext uri="{BB962C8B-B14F-4D97-AF65-F5344CB8AC3E}">
        <p14:creationId xmlns:p14="http://schemas.microsoft.com/office/powerpoint/2010/main" xmlns="" val="2590003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6" name="Rectangle 6"/>
          <p:cNvSpPr>
            <a:spLocks noGrp="1" noChangeArrowheads="1"/>
          </p:cNvSpPr>
          <p:nvPr>
            <p:ph type="sldNum" sz="quarter" idx="12"/>
          </p:nvPr>
        </p:nvSpPr>
        <p:spPr>
          <a:ln/>
        </p:spPr>
        <p:txBody>
          <a:bodyPr/>
          <a:lstStyle>
            <a:lvl1pPr>
              <a:defRPr/>
            </a:lvl1pPr>
          </a:lstStyle>
          <a:p>
            <a:pPr>
              <a:defRPr/>
            </a:pPr>
            <a:fld id="{900D3C62-748F-4808-A0E3-1EB54CDD485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6" name="Rectangle 6"/>
          <p:cNvSpPr>
            <a:spLocks noGrp="1" noChangeArrowheads="1"/>
          </p:cNvSpPr>
          <p:nvPr>
            <p:ph type="sldNum" sz="quarter" idx="12"/>
          </p:nvPr>
        </p:nvSpPr>
        <p:spPr>
          <a:ln/>
        </p:spPr>
        <p:txBody>
          <a:bodyPr/>
          <a:lstStyle>
            <a:lvl1pPr>
              <a:defRPr/>
            </a:lvl1pPr>
          </a:lstStyle>
          <a:p>
            <a:pPr>
              <a:defRPr/>
            </a:pPr>
            <a:fld id="{1CEF4F46-4AF4-4411-A0F8-0C41BA41035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6" name="Rectangle 6"/>
          <p:cNvSpPr>
            <a:spLocks noGrp="1" noChangeArrowheads="1"/>
          </p:cNvSpPr>
          <p:nvPr>
            <p:ph type="sldNum" sz="quarter" idx="12"/>
          </p:nvPr>
        </p:nvSpPr>
        <p:spPr>
          <a:ln/>
        </p:spPr>
        <p:txBody>
          <a:bodyPr/>
          <a:lstStyle>
            <a:lvl1pPr>
              <a:defRPr/>
            </a:lvl1pPr>
          </a:lstStyle>
          <a:p>
            <a:pPr>
              <a:defRPr/>
            </a:pPr>
            <a:fld id="{CFAF9D42-0775-49C3-B12C-D9E941471B7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21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21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7" name="Rectangle 6"/>
          <p:cNvSpPr>
            <a:spLocks noGrp="1" noChangeArrowheads="1"/>
          </p:cNvSpPr>
          <p:nvPr>
            <p:ph type="sldNum" sz="quarter" idx="12"/>
          </p:nvPr>
        </p:nvSpPr>
        <p:spPr>
          <a:ln/>
        </p:spPr>
        <p:txBody>
          <a:bodyPr/>
          <a:lstStyle>
            <a:lvl1pPr>
              <a:defRPr/>
            </a:lvl1pPr>
          </a:lstStyle>
          <a:p>
            <a:pPr>
              <a:defRPr/>
            </a:pPr>
            <a:fld id="{4BFDC29D-9F2C-4AF8-847A-0CB9446620A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9" name="Rectangle 6"/>
          <p:cNvSpPr>
            <a:spLocks noGrp="1" noChangeArrowheads="1"/>
          </p:cNvSpPr>
          <p:nvPr>
            <p:ph type="sldNum" sz="quarter" idx="12"/>
          </p:nvPr>
        </p:nvSpPr>
        <p:spPr>
          <a:ln/>
        </p:spPr>
        <p:txBody>
          <a:bodyPr/>
          <a:lstStyle>
            <a:lvl1pPr>
              <a:defRPr/>
            </a:lvl1pPr>
          </a:lstStyle>
          <a:p>
            <a:pPr>
              <a:defRPr/>
            </a:pPr>
            <a:fld id="{4119991C-C4D7-45E8-BD0D-B641A604791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5" name="Rectangle 6"/>
          <p:cNvSpPr>
            <a:spLocks noGrp="1" noChangeArrowheads="1"/>
          </p:cNvSpPr>
          <p:nvPr>
            <p:ph type="sldNum" sz="quarter" idx="12"/>
          </p:nvPr>
        </p:nvSpPr>
        <p:spPr>
          <a:ln/>
        </p:spPr>
        <p:txBody>
          <a:bodyPr/>
          <a:lstStyle>
            <a:lvl1pPr>
              <a:defRPr/>
            </a:lvl1pPr>
          </a:lstStyle>
          <a:p>
            <a:pPr>
              <a:defRPr/>
            </a:pPr>
            <a:fld id="{1806D283-F130-4208-8A8B-04AF6B4B5B6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4" name="Rectangle 6"/>
          <p:cNvSpPr>
            <a:spLocks noGrp="1" noChangeArrowheads="1"/>
          </p:cNvSpPr>
          <p:nvPr>
            <p:ph type="sldNum" sz="quarter" idx="12"/>
          </p:nvPr>
        </p:nvSpPr>
        <p:spPr>
          <a:ln/>
        </p:spPr>
        <p:txBody>
          <a:bodyPr/>
          <a:lstStyle>
            <a:lvl1pPr>
              <a:defRPr/>
            </a:lvl1pPr>
          </a:lstStyle>
          <a:p>
            <a:pPr>
              <a:defRPr/>
            </a:pPr>
            <a:fld id="{1907BEDE-5A57-4557-9E11-97448337446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7" name="Rectangle 6"/>
          <p:cNvSpPr>
            <a:spLocks noGrp="1" noChangeArrowheads="1"/>
          </p:cNvSpPr>
          <p:nvPr>
            <p:ph type="sldNum" sz="quarter" idx="12"/>
          </p:nvPr>
        </p:nvSpPr>
        <p:spPr>
          <a:ln/>
        </p:spPr>
        <p:txBody>
          <a:bodyPr/>
          <a:lstStyle>
            <a:lvl1pPr>
              <a:defRPr/>
            </a:lvl1pPr>
          </a:lstStyle>
          <a:p>
            <a:pPr>
              <a:defRPr/>
            </a:pPr>
            <a:fld id="{DD53FC25-6B14-40C3-9864-9F225339AB7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7" name="Rectangle 6"/>
          <p:cNvSpPr>
            <a:spLocks noGrp="1" noChangeArrowheads="1"/>
          </p:cNvSpPr>
          <p:nvPr>
            <p:ph type="sldNum" sz="quarter" idx="12"/>
          </p:nvPr>
        </p:nvSpPr>
        <p:spPr>
          <a:ln/>
        </p:spPr>
        <p:txBody>
          <a:bodyPr/>
          <a:lstStyle>
            <a:lvl1pPr>
              <a:defRPr/>
            </a:lvl1pPr>
          </a:lstStyle>
          <a:p>
            <a:pPr>
              <a:defRPr/>
            </a:pPr>
            <a:fld id="{2EFA4064-9130-4D39-AC24-4C47D1585FE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6" name="Rectangle 6"/>
          <p:cNvSpPr>
            <a:spLocks noGrp="1" noChangeArrowheads="1"/>
          </p:cNvSpPr>
          <p:nvPr>
            <p:ph type="sldNum" sz="quarter" idx="12"/>
          </p:nvPr>
        </p:nvSpPr>
        <p:spPr>
          <a:ln/>
        </p:spPr>
        <p:txBody>
          <a:bodyPr/>
          <a:lstStyle>
            <a:lvl1pPr>
              <a:defRPr/>
            </a:lvl1pPr>
          </a:lstStyle>
          <a:p>
            <a:pPr>
              <a:defRPr/>
            </a:pPr>
            <a:fld id="{349E388E-064C-44FD-BD95-4E9236FCAA9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46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746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6" name="Rectangle 6"/>
          <p:cNvSpPr>
            <a:spLocks noGrp="1" noChangeArrowheads="1"/>
          </p:cNvSpPr>
          <p:nvPr>
            <p:ph type="sldNum" sz="quarter" idx="12"/>
          </p:nvPr>
        </p:nvSpPr>
        <p:spPr>
          <a:ln/>
        </p:spPr>
        <p:txBody>
          <a:bodyPr/>
          <a:lstStyle>
            <a:lvl1pPr>
              <a:defRPr/>
            </a:lvl1pPr>
          </a:lstStyle>
          <a:p>
            <a:pPr>
              <a:defRPr/>
            </a:pPr>
            <a:fld id="{D04306C9-0970-45EC-9755-A35730B57F2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75163"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421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421188"/>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Making South Africa a Global Leader</a:t>
            </a:r>
          </a:p>
          <a:p>
            <a:pPr>
              <a:defRPr/>
            </a:pPr>
            <a:r>
              <a:rPr lang="en-US"/>
              <a:t>in Harnessing ICTs for Socio-economic Development</a:t>
            </a:r>
          </a:p>
        </p:txBody>
      </p:sp>
      <p:sp>
        <p:nvSpPr>
          <p:cNvPr id="7" name="Rectangle 6"/>
          <p:cNvSpPr>
            <a:spLocks noGrp="1" noChangeArrowheads="1"/>
          </p:cNvSpPr>
          <p:nvPr>
            <p:ph type="sldNum" sz="quarter" idx="12"/>
          </p:nvPr>
        </p:nvSpPr>
        <p:spPr>
          <a:ln/>
        </p:spPr>
        <p:txBody>
          <a:bodyPr/>
          <a:lstStyle>
            <a:lvl1pPr>
              <a:defRPr/>
            </a:lvl1pPr>
          </a:lstStyle>
          <a:p>
            <a:pPr>
              <a:defRPr/>
            </a:pPr>
            <a:fld id="{9F82E6EA-1AEA-41CE-94F1-74A47BFCA09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4475163"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421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 Third level</a:t>
            </a:r>
          </a:p>
          <a:p>
            <a:pPr lvl="3"/>
            <a:endParaRPr lang="en-US" smtClean="0"/>
          </a:p>
        </p:txBody>
      </p:sp>
      <p:sp>
        <p:nvSpPr>
          <p:cNvPr id="1028" name="Rectangle 4"/>
          <p:cNvSpPr>
            <a:spLocks noGrp="1" noChangeArrowheads="1"/>
          </p:cNvSpPr>
          <p:nvPr>
            <p:ph type="dt" sz="half" idx="2"/>
          </p:nvPr>
        </p:nvSpPr>
        <p:spPr bwMode="auto">
          <a:xfrm>
            <a:off x="457200" y="6245225"/>
            <a:ext cx="101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2254250" y="6426200"/>
            <a:ext cx="4679950" cy="431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solidFill>
                  <a:srgbClr val="E15415"/>
                </a:solidFill>
                <a:latin typeface="+mn-lt"/>
              </a:defRPr>
            </a:lvl1pPr>
          </a:lstStyle>
          <a:p>
            <a:pPr>
              <a:defRPr/>
            </a:pPr>
            <a:r>
              <a:rPr lang="en-US"/>
              <a:t>Making South Africa a Global Leader</a:t>
            </a:r>
          </a:p>
          <a:p>
            <a:pPr>
              <a:defRPr/>
            </a:pPr>
            <a:r>
              <a:rPr lang="en-US"/>
              <a:t>in Harnessing ICTs for Socio-economic Development</a:t>
            </a:r>
          </a:p>
        </p:txBody>
      </p:sp>
      <p:sp>
        <p:nvSpPr>
          <p:cNvPr id="1030" name="Rectangle 6"/>
          <p:cNvSpPr>
            <a:spLocks noGrp="1" noChangeArrowheads="1"/>
          </p:cNvSpPr>
          <p:nvPr>
            <p:ph type="sldNum" sz="quarter" idx="4"/>
          </p:nvPr>
        </p:nvSpPr>
        <p:spPr bwMode="auto">
          <a:xfrm>
            <a:off x="7092950" y="6245225"/>
            <a:ext cx="15938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Arial" charset="0"/>
              </a:defRPr>
            </a:lvl1pPr>
          </a:lstStyle>
          <a:p>
            <a:pPr>
              <a:defRPr/>
            </a:pPr>
            <a:fld id="{02096215-B0F5-42DC-A63F-07C159D1DA37}" type="slidenum">
              <a:rPr lang="en-US"/>
              <a:pPr>
                <a:defRPr/>
              </a:pPr>
              <a:t>‹#›</a:t>
            </a:fld>
            <a:endParaRPr lang="en-US"/>
          </a:p>
        </p:txBody>
      </p:sp>
      <p:pic>
        <p:nvPicPr>
          <p:cNvPr id="1031" name="Picture 7" descr="DoC Corporate ID"/>
          <p:cNvPicPr>
            <a:picLocks noChangeAspect="1" noChangeArrowheads="1"/>
          </p:cNvPicPr>
          <p:nvPr userDrawn="1"/>
        </p:nvPicPr>
        <p:blipFill>
          <a:blip r:embed="rId14" cstate="print"/>
          <a:srcRect/>
          <a:stretch>
            <a:fillRect/>
          </a:stretch>
        </p:blipFill>
        <p:spPr bwMode="auto">
          <a:xfrm>
            <a:off x="5943600" y="0"/>
            <a:ext cx="3149600" cy="1025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2800" b="1">
          <a:solidFill>
            <a:srgbClr val="996633"/>
          </a:solidFill>
          <a:latin typeface="+mj-lt"/>
          <a:ea typeface="+mj-ea"/>
          <a:cs typeface="+mj-cs"/>
        </a:defRPr>
      </a:lvl1pPr>
      <a:lvl2pPr algn="ctr" rtl="0" eaLnBrk="0" fontAlgn="base" hangingPunct="0">
        <a:spcBef>
          <a:spcPct val="0"/>
        </a:spcBef>
        <a:spcAft>
          <a:spcPct val="0"/>
        </a:spcAft>
        <a:defRPr sz="2800" b="1">
          <a:solidFill>
            <a:srgbClr val="996633"/>
          </a:solidFill>
          <a:latin typeface="Bookman Old Style" pitchFamily="18" charset="0"/>
        </a:defRPr>
      </a:lvl2pPr>
      <a:lvl3pPr algn="ctr" rtl="0" eaLnBrk="0" fontAlgn="base" hangingPunct="0">
        <a:spcBef>
          <a:spcPct val="0"/>
        </a:spcBef>
        <a:spcAft>
          <a:spcPct val="0"/>
        </a:spcAft>
        <a:defRPr sz="2800" b="1">
          <a:solidFill>
            <a:srgbClr val="996633"/>
          </a:solidFill>
          <a:latin typeface="Bookman Old Style" pitchFamily="18" charset="0"/>
        </a:defRPr>
      </a:lvl3pPr>
      <a:lvl4pPr algn="ctr" rtl="0" eaLnBrk="0" fontAlgn="base" hangingPunct="0">
        <a:spcBef>
          <a:spcPct val="0"/>
        </a:spcBef>
        <a:spcAft>
          <a:spcPct val="0"/>
        </a:spcAft>
        <a:defRPr sz="2800" b="1">
          <a:solidFill>
            <a:srgbClr val="996633"/>
          </a:solidFill>
          <a:latin typeface="Bookman Old Style" pitchFamily="18" charset="0"/>
        </a:defRPr>
      </a:lvl4pPr>
      <a:lvl5pPr algn="ctr" rtl="0" eaLnBrk="0" fontAlgn="base" hangingPunct="0">
        <a:spcBef>
          <a:spcPct val="0"/>
        </a:spcBef>
        <a:spcAft>
          <a:spcPct val="0"/>
        </a:spcAft>
        <a:defRPr sz="2800" b="1">
          <a:solidFill>
            <a:srgbClr val="996633"/>
          </a:solidFill>
          <a:latin typeface="Bookman Old Style" pitchFamily="18" charset="0"/>
        </a:defRPr>
      </a:lvl5pPr>
      <a:lvl6pPr marL="457200" algn="ctr" rtl="0" fontAlgn="base">
        <a:spcBef>
          <a:spcPct val="0"/>
        </a:spcBef>
        <a:spcAft>
          <a:spcPct val="0"/>
        </a:spcAft>
        <a:defRPr sz="2800" b="1">
          <a:solidFill>
            <a:srgbClr val="996633"/>
          </a:solidFill>
          <a:latin typeface="Bookman Old Style" pitchFamily="18" charset="0"/>
        </a:defRPr>
      </a:lvl6pPr>
      <a:lvl7pPr marL="914400" algn="ctr" rtl="0" fontAlgn="base">
        <a:spcBef>
          <a:spcPct val="0"/>
        </a:spcBef>
        <a:spcAft>
          <a:spcPct val="0"/>
        </a:spcAft>
        <a:defRPr sz="2800" b="1">
          <a:solidFill>
            <a:srgbClr val="996633"/>
          </a:solidFill>
          <a:latin typeface="Bookman Old Style" pitchFamily="18" charset="0"/>
        </a:defRPr>
      </a:lvl7pPr>
      <a:lvl8pPr marL="1371600" algn="ctr" rtl="0" fontAlgn="base">
        <a:spcBef>
          <a:spcPct val="0"/>
        </a:spcBef>
        <a:spcAft>
          <a:spcPct val="0"/>
        </a:spcAft>
        <a:defRPr sz="2800" b="1">
          <a:solidFill>
            <a:srgbClr val="996633"/>
          </a:solidFill>
          <a:latin typeface="Bookman Old Style" pitchFamily="18" charset="0"/>
        </a:defRPr>
      </a:lvl8pPr>
      <a:lvl9pPr marL="1828800" algn="ctr" rtl="0" fontAlgn="base">
        <a:spcBef>
          <a:spcPct val="0"/>
        </a:spcBef>
        <a:spcAft>
          <a:spcPct val="0"/>
        </a:spcAft>
        <a:defRPr sz="2800" b="1">
          <a:solidFill>
            <a:srgbClr val="996633"/>
          </a:solidFill>
          <a:latin typeface="Bookman Old Style" pitchFamily="18" charset="0"/>
        </a:defRPr>
      </a:lvl9pPr>
    </p:titleStyle>
    <p:bodyStyle>
      <a:lvl1pPr marL="342900" indent="-342900" algn="l" rtl="0" eaLnBrk="0" fontAlgn="base" hangingPunct="0">
        <a:spcBef>
          <a:spcPct val="20000"/>
        </a:spcBef>
        <a:spcAft>
          <a:spcPct val="0"/>
        </a:spcAft>
        <a:buFont typeface="Wingdings" pitchFamily="2" charset="2"/>
        <a:buChar char=")"/>
        <a:defRPr sz="2400">
          <a:solidFill>
            <a:srgbClr val="006600"/>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400">
          <a:solidFill>
            <a:srgbClr val="006600"/>
          </a:solidFill>
          <a:latin typeface="+mn-lt"/>
        </a:defRPr>
      </a:lvl2pPr>
      <a:lvl3pPr marL="1143000" indent="-228600" algn="l" rtl="0" eaLnBrk="0" fontAlgn="base" hangingPunct="0">
        <a:spcBef>
          <a:spcPct val="20000"/>
        </a:spcBef>
        <a:spcAft>
          <a:spcPct val="0"/>
        </a:spcAft>
        <a:buFont typeface="Wingdings" pitchFamily="2" charset="2"/>
        <a:buChar char=")"/>
        <a:defRPr sz="2000">
          <a:solidFill>
            <a:srgbClr val="006600"/>
          </a:solidFill>
          <a:latin typeface="+mn-lt"/>
        </a:defRPr>
      </a:lvl3pPr>
      <a:lvl4pPr marL="1600200" indent="-228600" algn="l" rtl="0" eaLnBrk="0" fontAlgn="base" hangingPunct="0">
        <a:spcBef>
          <a:spcPct val="20000"/>
        </a:spcBef>
        <a:spcAft>
          <a:spcPct val="0"/>
        </a:spcAft>
        <a:buChar char="–"/>
        <a:defRPr sz="2000">
          <a:solidFill>
            <a:srgbClr val="006600"/>
          </a:solidFill>
          <a:latin typeface="+mn-lt"/>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214313" y="1071563"/>
            <a:ext cx="8572500" cy="5286375"/>
          </a:xfrm>
        </p:spPr>
        <p:txBody>
          <a:bodyPr/>
          <a:lstStyle/>
          <a:p>
            <a:pPr>
              <a:defRPr/>
            </a:pPr>
            <a:r>
              <a:rPr lang="en-US" sz="2500" b="0" dirty="0" smtClean="0">
                <a:solidFill>
                  <a:srgbClr val="000000"/>
                </a:solidFill>
              </a:rPr>
              <a:t> </a:t>
            </a:r>
            <a:br>
              <a:rPr lang="en-US" sz="2500" b="0" dirty="0" smtClean="0">
                <a:solidFill>
                  <a:srgbClr val="000000"/>
                </a:solidFill>
              </a:rPr>
            </a:br>
            <a:r>
              <a:rPr lang="en-US" sz="2500" b="0" dirty="0" smtClean="0">
                <a:solidFill>
                  <a:srgbClr val="000000"/>
                </a:solidFill>
              </a:rPr>
              <a:t/>
            </a:r>
            <a:br>
              <a:rPr lang="en-US" sz="2500" b="0" dirty="0" smtClean="0">
                <a:solidFill>
                  <a:srgbClr val="000000"/>
                </a:solidFill>
              </a:rPr>
            </a:br>
            <a:r>
              <a:rPr lang="en-US" sz="3600" dirty="0" smtClean="0">
                <a:solidFill>
                  <a:srgbClr val="006600"/>
                </a:solidFill>
                <a:latin typeface="Arial" charset="0"/>
                <a:cs typeface="Arial" charset="0"/>
              </a:rPr>
              <a:t> </a:t>
            </a:r>
            <a:r>
              <a:rPr lang="en-US" sz="3600" dirty="0" smtClean="0">
                <a:solidFill>
                  <a:srgbClr val="006600"/>
                </a:solidFill>
                <a:latin typeface="+mn-lt"/>
                <a:cs typeface="Arial" charset="0"/>
              </a:rPr>
              <a:t>Films and Publications Amendment Bill, 2015</a:t>
            </a:r>
            <a:br>
              <a:rPr lang="en-US" sz="3600" dirty="0" smtClean="0">
                <a:solidFill>
                  <a:srgbClr val="006600"/>
                </a:solidFill>
                <a:latin typeface="+mn-lt"/>
                <a:cs typeface="Arial" charset="0"/>
              </a:rPr>
            </a:br>
            <a:r>
              <a:rPr lang="en-US" sz="3600" dirty="0" smtClean="0">
                <a:solidFill>
                  <a:srgbClr val="006600"/>
                </a:solidFill>
                <a:latin typeface="+mn-lt"/>
                <a:cs typeface="Arial" charset="0"/>
              </a:rPr>
              <a:t/>
            </a:r>
            <a:br>
              <a:rPr lang="en-US" sz="3600" dirty="0" smtClean="0">
                <a:solidFill>
                  <a:srgbClr val="006600"/>
                </a:solidFill>
                <a:latin typeface="+mn-lt"/>
                <a:cs typeface="Arial" charset="0"/>
              </a:rPr>
            </a:br>
            <a:r>
              <a:rPr lang="en-US" sz="3600" dirty="0" smtClean="0">
                <a:latin typeface="+mn-lt"/>
                <a:cs typeface="Arial" charset="0"/>
              </a:rPr>
              <a:t> Department of Communications</a:t>
            </a:r>
            <a:br>
              <a:rPr lang="en-US" sz="3600" dirty="0" smtClean="0">
                <a:latin typeface="+mn-lt"/>
                <a:cs typeface="Arial" charset="0"/>
              </a:rPr>
            </a:br>
            <a:r>
              <a:rPr lang="en-US" sz="3600" dirty="0" smtClean="0">
                <a:latin typeface="+mn-lt"/>
                <a:cs typeface="Arial" charset="0"/>
              </a:rPr>
              <a:t/>
            </a:r>
            <a:br>
              <a:rPr lang="en-US" sz="3600" dirty="0" smtClean="0">
                <a:latin typeface="+mn-lt"/>
                <a:cs typeface="Arial" charset="0"/>
              </a:rPr>
            </a:br>
            <a:r>
              <a:rPr lang="en-US" sz="3600" dirty="0" smtClean="0">
                <a:latin typeface="+mn-lt"/>
                <a:cs typeface="Arial" charset="0"/>
              </a:rPr>
              <a:t>Presentation to the PCC</a:t>
            </a:r>
            <a:br>
              <a:rPr lang="en-US" sz="3600" dirty="0" smtClean="0">
                <a:latin typeface="+mn-lt"/>
                <a:cs typeface="Arial" charset="0"/>
              </a:rPr>
            </a:br>
            <a:r>
              <a:rPr lang="en-US" sz="3600" dirty="0" smtClean="0">
                <a:solidFill>
                  <a:srgbClr val="3208CA"/>
                </a:solidFill>
                <a:latin typeface="+mn-lt"/>
                <a:cs typeface="Arial" charset="0"/>
              </a:rPr>
              <a:t/>
            </a:r>
            <a:br>
              <a:rPr lang="en-US" sz="3600" dirty="0" smtClean="0">
                <a:solidFill>
                  <a:srgbClr val="3208CA"/>
                </a:solidFill>
                <a:latin typeface="+mn-lt"/>
                <a:cs typeface="Arial" charset="0"/>
              </a:rPr>
            </a:br>
            <a:r>
              <a:rPr lang="en-US" sz="3600" dirty="0" smtClean="0">
                <a:solidFill>
                  <a:schemeClr val="tx1"/>
                </a:solidFill>
                <a:latin typeface="+mn-lt"/>
                <a:cs typeface="Arial" charset="0"/>
              </a:rPr>
              <a:t>23 February 2016</a:t>
            </a:r>
            <a:r>
              <a:rPr lang="en-US" sz="4000" dirty="0" smtClean="0">
                <a:solidFill>
                  <a:srgbClr val="3208CA"/>
                </a:solidFill>
                <a:latin typeface="+mn-lt"/>
              </a:rPr>
              <a:t/>
            </a:r>
            <a:br>
              <a:rPr lang="en-US" sz="4000" dirty="0" smtClean="0">
                <a:solidFill>
                  <a:srgbClr val="3208CA"/>
                </a:solidFill>
                <a:latin typeface="+mn-lt"/>
              </a:rPr>
            </a:br>
            <a:r>
              <a:rPr lang="en-US" sz="2100" dirty="0" smtClean="0"/>
              <a:t/>
            </a:r>
            <a:br>
              <a:rPr lang="en-US" sz="2100" dirty="0" smtClean="0"/>
            </a:br>
            <a:r>
              <a:rPr lang="en-US" sz="2100" dirty="0" smtClean="0">
                <a:solidFill>
                  <a:srgbClr val="000000"/>
                </a:solidFill>
              </a:rPr>
              <a:t/>
            </a:r>
            <a:br>
              <a:rPr lang="en-US" sz="2100" dirty="0" smtClean="0">
                <a:solidFill>
                  <a:srgbClr val="000000"/>
                </a:solidFill>
              </a:rPr>
            </a:br>
            <a:endParaRPr lang="en-US" sz="2100" dirty="0" smtClean="0">
              <a:solidFill>
                <a:srgbClr val="000000"/>
              </a:solidFill>
            </a:endParaRPr>
          </a:p>
        </p:txBody>
      </p:sp>
      <p:sp>
        <p:nvSpPr>
          <p:cNvPr id="2052" name="Slide Number Placeholder 4"/>
          <p:cNvSpPr>
            <a:spLocks noGrp="1"/>
          </p:cNvSpPr>
          <p:nvPr>
            <p:ph type="sldNum" sz="quarter" idx="12"/>
          </p:nvPr>
        </p:nvSpPr>
        <p:spPr>
          <a:noFill/>
        </p:spPr>
        <p:txBody>
          <a:bodyPr/>
          <a:lstStyle/>
          <a:p>
            <a:fld id="{F97F61BC-7975-4CB0-BAE8-0824CC270023}" type="slidenum">
              <a:rPr lang="en-US" smtClean="0"/>
              <a:pPr/>
              <a:t>1</a:t>
            </a:fld>
            <a:endParaRPr lang="en-US"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323850" y="188913"/>
            <a:ext cx="5616575" cy="792162"/>
          </a:xfrm>
        </p:spPr>
        <p:txBody>
          <a:bodyPr/>
          <a:lstStyle/>
          <a:p>
            <a:pPr eaLnBrk="1" hangingPunct="1"/>
            <a:r>
              <a:rPr lang="en-US" sz="3200" dirty="0" smtClean="0"/>
              <a:t>The purpose of the Bill</a:t>
            </a:r>
          </a:p>
        </p:txBody>
      </p:sp>
      <p:sp>
        <p:nvSpPr>
          <p:cNvPr id="3076" name="Rectangle 3"/>
          <p:cNvSpPr>
            <a:spLocks noGrp="1" noChangeArrowheads="1"/>
          </p:cNvSpPr>
          <p:nvPr>
            <p:ph type="body" idx="1"/>
          </p:nvPr>
        </p:nvSpPr>
        <p:spPr>
          <a:xfrm>
            <a:off x="0" y="1052513"/>
            <a:ext cx="9144000" cy="5376883"/>
          </a:xfrm>
        </p:spPr>
        <p:txBody>
          <a:bodyPr/>
          <a:lstStyle/>
          <a:p>
            <a:pPr lvl="1" indent="-457200" algn="just">
              <a:buFont typeface="Wingdings" pitchFamily="2" charset="2"/>
              <a:buChar char="q"/>
            </a:pPr>
            <a:r>
              <a:rPr lang="en-ZA" dirty="0" smtClean="0">
                <a:latin typeface="Arial Narrow" pitchFamily="34" charset="0"/>
              </a:rPr>
              <a:t>The Bill seeks to align with international best practice on matters regarding the regulation of distribution of online content;</a:t>
            </a:r>
          </a:p>
          <a:p>
            <a:pPr lvl="1" indent="-457200" algn="just">
              <a:buFont typeface="Wingdings" pitchFamily="2" charset="2"/>
              <a:buChar char="q"/>
            </a:pPr>
            <a:r>
              <a:rPr lang="en-ZA" dirty="0" smtClean="0">
                <a:latin typeface="Arial Narrow" pitchFamily="34" charset="0"/>
              </a:rPr>
              <a:t>The Bill further seeks to strengthen efforts to combat the online distribution of illegal content as defined in the Films and Publications Act 65 of 1996, as amended (the “Act”);</a:t>
            </a:r>
          </a:p>
          <a:p>
            <a:pPr lvl="1" indent="-457200" algn="just">
              <a:buFont typeface="Wingdings" pitchFamily="2" charset="2"/>
              <a:buChar char="q"/>
            </a:pPr>
            <a:r>
              <a:rPr lang="en-ZA" dirty="0" smtClean="0">
                <a:latin typeface="Arial Narrow" pitchFamily="34" charset="0"/>
              </a:rPr>
              <a:t>The Bill seeks to establish a co-regulation regime for classification of digital content distributed online; and</a:t>
            </a:r>
          </a:p>
          <a:p>
            <a:pPr lvl="1" indent="-457200" algn="just">
              <a:buFont typeface="Wingdings" pitchFamily="2" charset="2"/>
              <a:buChar char="q"/>
            </a:pPr>
            <a:r>
              <a:rPr lang="en-ZA" dirty="0" smtClean="0">
                <a:latin typeface="Arial Narrow" pitchFamily="34" charset="0"/>
              </a:rPr>
              <a:t>The Bill seeks to amplify responsibilities of internet service providers in matters regarding the protection consumers and children against sexual content, hate speech and racism contained in  user-generated content. </a:t>
            </a:r>
          </a:p>
          <a:p>
            <a:pPr lvl="1" indent="-457200" algn="just">
              <a:buFont typeface="Wingdings" pitchFamily="2" charset="2"/>
              <a:buChar char="q"/>
            </a:pPr>
            <a:endParaRPr lang="en-US" sz="2800" dirty="0" smtClean="0">
              <a:latin typeface="Arial Narrow" pitchFamily="34" charset="0"/>
            </a:endParaRPr>
          </a:p>
          <a:p>
            <a:pPr lvl="1" indent="-457200" algn="just">
              <a:buFont typeface="Wingdings" pitchFamily="2" charset="2"/>
              <a:buChar char="q"/>
            </a:pPr>
            <a:endParaRPr lang="en-US" sz="2800" dirty="0" smtClean="0">
              <a:latin typeface="Arial Narrow" pitchFamily="34" charset="0"/>
            </a:endParaRPr>
          </a:p>
        </p:txBody>
      </p:sp>
      <p:sp>
        <p:nvSpPr>
          <p:cNvPr id="3077" name="Slide Number Placeholder 5"/>
          <p:cNvSpPr>
            <a:spLocks noGrp="1"/>
          </p:cNvSpPr>
          <p:nvPr>
            <p:ph type="sldNum" sz="quarter" idx="12"/>
          </p:nvPr>
        </p:nvSpPr>
        <p:spPr>
          <a:noFill/>
        </p:spPr>
        <p:txBody>
          <a:bodyPr/>
          <a:lstStyle/>
          <a:p>
            <a:fld id="{B916096F-181C-4119-B01D-D3F6C96CAEC7}" type="slidenum">
              <a:rPr lang="en-US" smtClean="0"/>
              <a:pPr/>
              <a:t>2</a:t>
            </a:fld>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Background to legislative review</a:t>
            </a:r>
            <a:endParaRPr lang="en-ZA" dirty="0"/>
          </a:p>
        </p:txBody>
      </p:sp>
      <p:sp>
        <p:nvSpPr>
          <p:cNvPr id="3" name="Content Placeholder 2"/>
          <p:cNvSpPr>
            <a:spLocks noGrp="1"/>
          </p:cNvSpPr>
          <p:nvPr>
            <p:ph idx="1"/>
          </p:nvPr>
        </p:nvSpPr>
        <p:spPr/>
        <p:txBody>
          <a:bodyPr/>
          <a:lstStyle/>
          <a:p>
            <a:pPr>
              <a:buFont typeface="Wingdings" pitchFamily="2" charset="2"/>
              <a:buChar char="q"/>
            </a:pPr>
            <a:r>
              <a:rPr lang="en-ZA" dirty="0" smtClean="0">
                <a:latin typeface="Arial Narrow" pitchFamily="34" charset="0"/>
              </a:rPr>
              <a:t>In May 2012, the Appeal Tribunal ruled against the FPB in the classification of “The Spear”;</a:t>
            </a:r>
          </a:p>
          <a:p>
            <a:pPr>
              <a:buFont typeface="Wingdings" pitchFamily="2" charset="2"/>
              <a:buChar char="q"/>
            </a:pPr>
            <a:r>
              <a:rPr lang="en-ZA" dirty="0" smtClean="0">
                <a:latin typeface="Arial Narrow" pitchFamily="34" charset="0"/>
              </a:rPr>
              <a:t>In September 2012, the Constitutional Court declared section 16(2) of the Act unconstitutional;</a:t>
            </a:r>
          </a:p>
          <a:p>
            <a:pPr>
              <a:buFont typeface="Wingdings" pitchFamily="2" charset="2"/>
              <a:buChar char="q"/>
            </a:pPr>
            <a:r>
              <a:rPr lang="en-ZA" dirty="0" smtClean="0">
                <a:latin typeface="Arial Narrow" pitchFamily="34" charset="0"/>
              </a:rPr>
              <a:t>In 2013, the Appeal Tribunal found the regulations of the Act dealing with the process for handling child pornography not aligned to the constitutional case of De </a:t>
            </a:r>
            <a:r>
              <a:rPr lang="en-ZA" dirty="0" err="1" smtClean="0">
                <a:latin typeface="Arial Narrow" pitchFamily="34" charset="0"/>
              </a:rPr>
              <a:t>Reuck</a:t>
            </a:r>
            <a:r>
              <a:rPr lang="en-ZA" dirty="0" smtClean="0">
                <a:latin typeface="Arial Narrow" pitchFamily="34" charset="0"/>
              </a:rPr>
              <a:t> and ruled against the FPB;</a:t>
            </a:r>
          </a:p>
          <a:p>
            <a:pPr>
              <a:buFont typeface="Wingdings" pitchFamily="2" charset="2"/>
              <a:buChar char="q"/>
            </a:pPr>
            <a:r>
              <a:rPr lang="en-ZA" dirty="0" smtClean="0">
                <a:latin typeface="Arial Narrow" pitchFamily="34" charset="0"/>
              </a:rPr>
              <a:t>In the recent years there has been an proliferation of posting and uploading of private sex video and videos depicting violence on </a:t>
            </a:r>
            <a:r>
              <a:rPr lang="en-ZA" dirty="0" err="1" smtClean="0">
                <a:latin typeface="Arial Narrow" pitchFamily="34" charset="0"/>
              </a:rPr>
              <a:t>Facebook</a:t>
            </a:r>
            <a:r>
              <a:rPr lang="en-ZA" dirty="0" smtClean="0">
                <a:latin typeface="Arial Narrow" pitchFamily="34" charset="0"/>
              </a:rPr>
              <a:t>, twitter and You-tube.</a:t>
            </a:r>
          </a:p>
          <a:p>
            <a:pPr>
              <a:buNone/>
            </a:pPr>
            <a:endParaRPr lang="en-ZA" dirty="0" smtClean="0"/>
          </a:p>
          <a:p>
            <a:endParaRPr lang="en-ZA" dirty="0" smtClean="0"/>
          </a:p>
          <a:p>
            <a:endParaRPr lang="en-ZA" dirty="0" smtClean="0"/>
          </a:p>
          <a:p>
            <a:endParaRPr lang="en-ZA" dirty="0"/>
          </a:p>
        </p:txBody>
      </p:sp>
      <p:sp>
        <p:nvSpPr>
          <p:cNvPr id="5" name="Slide Number Placeholder 4"/>
          <p:cNvSpPr>
            <a:spLocks noGrp="1"/>
          </p:cNvSpPr>
          <p:nvPr>
            <p:ph type="sldNum" sz="quarter" idx="12"/>
          </p:nvPr>
        </p:nvSpPr>
        <p:spPr/>
        <p:txBody>
          <a:bodyPr/>
          <a:lstStyle/>
          <a:p>
            <a:pPr>
              <a:defRPr/>
            </a:pPr>
            <a:fld id="{1CEF4F46-4AF4-4411-A0F8-0C41BA41035A}"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Overview of suggested amendments</a:t>
            </a:r>
            <a:endParaRPr lang="en-ZA" dirty="0"/>
          </a:p>
        </p:txBody>
      </p:sp>
      <p:sp>
        <p:nvSpPr>
          <p:cNvPr id="3" name="Content Placeholder 2"/>
          <p:cNvSpPr>
            <a:spLocks noGrp="1"/>
          </p:cNvSpPr>
          <p:nvPr>
            <p:ph idx="1"/>
          </p:nvPr>
        </p:nvSpPr>
        <p:spPr/>
        <p:txBody>
          <a:bodyPr/>
          <a:lstStyle/>
          <a:p>
            <a:pPr lvl="1" indent="-457200" algn="just">
              <a:buFont typeface="Wingdings" pitchFamily="2" charset="2"/>
              <a:buChar char="q"/>
            </a:pPr>
            <a:r>
              <a:rPr lang="en-ZA" dirty="0" smtClean="0">
                <a:latin typeface="Arial Narrow" pitchFamily="34" charset="0"/>
              </a:rPr>
              <a:t>The Bill seeks to address the shortcomings in relation to classification, compliance monitoring and usage of new media &amp; social networking sites; </a:t>
            </a:r>
          </a:p>
          <a:p>
            <a:pPr lvl="1" indent="-457200" algn="just">
              <a:buFont typeface="Wingdings" pitchFamily="2" charset="2"/>
              <a:buChar char="q"/>
            </a:pPr>
            <a:r>
              <a:rPr lang="en-ZA" dirty="0" smtClean="0">
                <a:latin typeface="Arial Narrow" pitchFamily="34" charset="0"/>
              </a:rPr>
              <a:t>The Bill also seeks to align certain definitions to various judgements of the constitutional court and the Appeals Tribunal;</a:t>
            </a:r>
            <a:endParaRPr lang="en-US" dirty="0" smtClean="0">
              <a:latin typeface="Arial Narrow" pitchFamily="34" charset="0"/>
            </a:endParaRPr>
          </a:p>
          <a:p>
            <a:pPr lvl="1" indent="-457200" algn="just">
              <a:buFont typeface="Wingdings" pitchFamily="2" charset="2"/>
              <a:buChar char="q"/>
            </a:pPr>
            <a:r>
              <a:rPr lang="en-ZA" dirty="0" smtClean="0">
                <a:latin typeface="Arial Narrow" pitchFamily="34" charset="0"/>
                <a:cs typeface="Arial" charset="0"/>
              </a:rPr>
              <a:t>The Bill establishes a penalty committee to address public complaints and administrative offences committed by distributors and industry; and</a:t>
            </a:r>
          </a:p>
          <a:p>
            <a:pPr lvl="1" indent="-457200" algn="just">
              <a:buFont typeface="Wingdings" pitchFamily="2" charset="2"/>
              <a:buChar char="q"/>
            </a:pPr>
            <a:r>
              <a:rPr lang="en-ZA" dirty="0" smtClean="0">
                <a:latin typeface="Arial Narrow" pitchFamily="34" charset="0"/>
                <a:cs typeface="Arial" charset="0"/>
              </a:rPr>
              <a:t>The Bill also provides for the accreditation of foreign classification systems for online content.</a:t>
            </a:r>
          </a:p>
          <a:p>
            <a:endParaRPr lang="en-ZA" b="1" dirty="0"/>
          </a:p>
        </p:txBody>
      </p:sp>
      <p:sp>
        <p:nvSpPr>
          <p:cNvPr id="5" name="Slide Number Placeholder 4"/>
          <p:cNvSpPr>
            <a:spLocks noGrp="1"/>
          </p:cNvSpPr>
          <p:nvPr>
            <p:ph type="sldNum" sz="quarter" idx="12"/>
          </p:nvPr>
        </p:nvSpPr>
        <p:spPr/>
        <p:txBody>
          <a:bodyPr/>
          <a:lstStyle/>
          <a:p>
            <a:pPr>
              <a:defRPr/>
            </a:pPr>
            <a:fld id="{1CEF4F46-4AF4-4411-A0F8-0C41BA41035A}"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Suggested amendments</a:t>
            </a:r>
            <a:endParaRPr lang="en-ZA" dirty="0"/>
          </a:p>
        </p:txBody>
      </p:sp>
      <p:sp>
        <p:nvSpPr>
          <p:cNvPr id="3" name="Content Placeholder 2"/>
          <p:cNvSpPr>
            <a:spLocks noGrp="1"/>
          </p:cNvSpPr>
          <p:nvPr>
            <p:ph idx="1"/>
          </p:nvPr>
        </p:nvSpPr>
        <p:spPr>
          <a:xfrm>
            <a:off x="457200" y="1600200"/>
            <a:ext cx="8229600" cy="4400568"/>
          </a:xfrm>
        </p:spPr>
        <p:txBody>
          <a:bodyPr/>
          <a:lstStyle/>
          <a:p>
            <a:pPr>
              <a:buFont typeface="Wingdings" pitchFamily="2" charset="2"/>
              <a:buChar char="q"/>
            </a:pPr>
            <a:r>
              <a:rPr lang="en-US" b="1" dirty="0" smtClean="0">
                <a:latin typeface="Arial Narrow" pitchFamily="34" charset="0"/>
              </a:rPr>
              <a:t>Section 1</a:t>
            </a:r>
            <a:endParaRPr lang="en-ZA" dirty="0" smtClean="0">
              <a:latin typeface="Arial Narrow" pitchFamily="34" charset="0"/>
            </a:endParaRPr>
          </a:p>
          <a:p>
            <a:r>
              <a:rPr lang="en-US" dirty="0" smtClean="0">
                <a:latin typeface="Arial Narrow" pitchFamily="34" charset="0"/>
              </a:rPr>
              <a:t>Section 1 of the Bill inserts and amends certain definitions as outlined below.</a:t>
            </a:r>
            <a:endParaRPr lang="en-ZA" dirty="0" smtClean="0">
              <a:latin typeface="Arial Narrow" pitchFamily="34" charset="0"/>
            </a:endParaRPr>
          </a:p>
          <a:p>
            <a:pPr lvl="0"/>
            <a:r>
              <a:rPr lang="en-US" dirty="0" smtClean="0">
                <a:latin typeface="Arial Narrow" pitchFamily="34" charset="0"/>
              </a:rPr>
              <a:t>The definition of “artistic” has been revised to mean predominantly aesthetic accordingly to the reasonable person.</a:t>
            </a:r>
            <a:endParaRPr lang="en-ZA" dirty="0" smtClean="0">
              <a:latin typeface="Arial Narrow" pitchFamily="34" charset="0"/>
            </a:endParaRPr>
          </a:p>
          <a:p>
            <a:pPr lvl="0"/>
            <a:r>
              <a:rPr lang="en-US" dirty="0" smtClean="0">
                <a:latin typeface="Arial Narrow" pitchFamily="34" charset="0"/>
              </a:rPr>
              <a:t>The definition of “child pornography” has been revised by the deletion of the words “includes” and “or in such a manner that it is capable of being used for the purposes of sexual exploitation”;</a:t>
            </a:r>
            <a:endParaRPr lang="en-ZA" dirty="0" smtClean="0">
              <a:latin typeface="Arial Narrow" pitchFamily="34" charset="0"/>
            </a:endParaRPr>
          </a:p>
          <a:p>
            <a:pPr>
              <a:buNone/>
            </a:pPr>
            <a:r>
              <a:rPr lang="en-US" dirty="0" smtClean="0"/>
              <a:t> </a:t>
            </a:r>
            <a:r>
              <a:rPr lang="en-US" b="1" dirty="0" smtClean="0"/>
              <a:t> </a:t>
            </a:r>
            <a:r>
              <a:rPr lang="en-US" dirty="0" smtClean="0"/>
              <a:t>  </a:t>
            </a:r>
            <a:endParaRPr lang="en-ZA" dirty="0" smtClean="0"/>
          </a:p>
          <a:p>
            <a:pPr>
              <a:buNone/>
            </a:pPr>
            <a:endParaRPr lang="en-ZA" dirty="0" smtClean="0"/>
          </a:p>
          <a:p>
            <a:pPr>
              <a:buNone/>
            </a:pPr>
            <a:r>
              <a:rPr lang="en-US" dirty="0" smtClean="0"/>
              <a:t>	</a:t>
            </a: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lvl="0">
              <a:buFont typeface="Wingdings" pitchFamily="2" charset="2"/>
              <a:buChar char="q"/>
            </a:pPr>
            <a:r>
              <a:rPr lang="en-US" b="1" dirty="0" smtClean="0">
                <a:latin typeface="Arial Narrow" pitchFamily="34" charset="0"/>
              </a:rPr>
              <a:t>Section 1 continued..</a:t>
            </a:r>
          </a:p>
          <a:p>
            <a:pPr lvl="0"/>
            <a:r>
              <a:rPr lang="en-US" dirty="0" smtClean="0">
                <a:latin typeface="Arial Narrow" pitchFamily="34" charset="0"/>
              </a:rPr>
              <a:t>The definition of “penalty committee” has been added;</a:t>
            </a:r>
            <a:endParaRPr lang="en-ZA" dirty="0" smtClean="0">
              <a:latin typeface="Arial Narrow" pitchFamily="34" charset="0"/>
            </a:endParaRPr>
          </a:p>
          <a:p>
            <a:pPr lvl="0"/>
            <a:r>
              <a:rPr lang="en-US" dirty="0" smtClean="0">
                <a:latin typeface="Arial Narrow" pitchFamily="34" charset="0"/>
              </a:rPr>
              <a:t>The definition of “press council” has been added;</a:t>
            </a:r>
            <a:endParaRPr lang="en-ZA" dirty="0" smtClean="0">
              <a:latin typeface="Arial Narrow" pitchFamily="34" charset="0"/>
            </a:endParaRPr>
          </a:p>
          <a:p>
            <a:pPr lvl="0"/>
            <a:r>
              <a:rPr lang="en-US" dirty="0" smtClean="0">
                <a:latin typeface="Arial Narrow" pitchFamily="34" charset="0"/>
              </a:rPr>
              <a:t>The definition of “press ombudsman” has been added;</a:t>
            </a:r>
            <a:endParaRPr lang="en-ZA" dirty="0" smtClean="0">
              <a:latin typeface="Arial Narrow" pitchFamily="34" charset="0"/>
            </a:endParaRPr>
          </a:p>
          <a:p>
            <a:pPr lvl="0"/>
            <a:r>
              <a:rPr lang="en-US" dirty="0" smtClean="0">
                <a:latin typeface="Arial Narrow" pitchFamily="34" charset="0"/>
              </a:rPr>
              <a:t>The definition of “publication” has been revised to include “website”;</a:t>
            </a:r>
            <a:endParaRPr lang="en-ZA" dirty="0" smtClean="0">
              <a:latin typeface="Arial Narrow" pitchFamily="34" charset="0"/>
            </a:endParaRPr>
          </a:p>
          <a:p>
            <a:pPr lvl="0"/>
            <a:r>
              <a:rPr lang="en-US" dirty="0" smtClean="0">
                <a:latin typeface="Arial Narrow" pitchFamily="34" charset="0"/>
              </a:rPr>
              <a:t>The definition of “sexual conduct” has been revised by the deletion of “male” with reference to genitals, and the addition of “anus, vagina, testicles and penis”; and</a:t>
            </a:r>
            <a:endParaRPr lang="en-ZA" dirty="0" smtClean="0">
              <a:latin typeface="Arial Narrow" pitchFamily="34" charset="0"/>
            </a:endParaRPr>
          </a:p>
          <a:p>
            <a:pPr lvl="0"/>
            <a:r>
              <a:rPr lang="en-US" dirty="0" smtClean="0">
                <a:latin typeface="Arial Narrow" pitchFamily="34" charset="0"/>
              </a:rPr>
              <a:t>The definition of “social media” has been added.</a:t>
            </a:r>
            <a:endParaRPr lang="en-ZA" dirty="0" smtClean="0"/>
          </a:p>
          <a:p>
            <a:endParaRPr lang="en-ZA" dirty="0" smtClean="0"/>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2</a:t>
            </a:r>
            <a:endParaRPr lang="en-ZA" dirty="0" smtClean="0">
              <a:latin typeface="Arial Narrow" pitchFamily="34" charset="0"/>
            </a:endParaRPr>
          </a:p>
          <a:p>
            <a:r>
              <a:rPr lang="en-US" dirty="0" smtClean="0">
                <a:latin typeface="Arial Narrow" pitchFamily="34" charset="0"/>
              </a:rPr>
              <a:t>The objects of the Act have been revised by the substitution of the following paragraph (d) “</a:t>
            </a:r>
            <a:r>
              <a:rPr lang="en-US" dirty="0" err="1" smtClean="0">
                <a:latin typeface="Arial Narrow" pitchFamily="34" charset="0"/>
              </a:rPr>
              <a:t>criminalise</a:t>
            </a:r>
            <a:r>
              <a:rPr lang="en-US" dirty="0" smtClean="0">
                <a:latin typeface="Arial Narrow" pitchFamily="34" charset="0"/>
              </a:rPr>
              <a:t> the possession, production and distribution of child pornography” in order to extensively provide for the protection of children against child pornography;  and </a:t>
            </a:r>
            <a:endParaRPr lang="en-ZA" dirty="0" smtClean="0">
              <a:latin typeface="Arial Narrow" pitchFamily="34" charset="0"/>
            </a:endParaRPr>
          </a:p>
          <a:p>
            <a:pPr lvl="0"/>
            <a:r>
              <a:rPr lang="en-US" dirty="0" smtClean="0">
                <a:latin typeface="Arial Narrow" pitchFamily="34" charset="0"/>
              </a:rPr>
              <a:t>the insertion of paragraph (e) in order to create offences for non-compliance with the classification decisions of the FPB.</a:t>
            </a:r>
            <a:endParaRPr lang="en-ZA" dirty="0" smtClean="0">
              <a:latin typeface="Arial Narrow" pitchFamily="34" charset="0"/>
            </a:endParaRPr>
          </a:p>
          <a:p>
            <a:endParaRPr lang="en-ZA" dirty="0" smtClean="0"/>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6</a:t>
            </a:r>
            <a:endParaRPr lang="en-ZA" dirty="0" smtClean="0">
              <a:latin typeface="Arial Narrow" pitchFamily="34" charset="0"/>
            </a:endParaRPr>
          </a:p>
          <a:p>
            <a:r>
              <a:rPr lang="en-US" dirty="0" smtClean="0">
                <a:latin typeface="Arial Narrow" pitchFamily="34" charset="0"/>
              </a:rPr>
              <a:t>Section 6 of the Act has been revised with the inclusion of the “Penalty Committee” and provision regarding the membership and required experience of the members thereof.  </a:t>
            </a:r>
          </a:p>
          <a:p>
            <a:pPr>
              <a:buNone/>
            </a:pPr>
            <a:endParaRPr lang="en-US" dirty="0" smtClean="0">
              <a:latin typeface="Arial Narrow" pitchFamily="34" charset="0"/>
            </a:endParaRPr>
          </a:p>
          <a:p>
            <a:pPr>
              <a:buFont typeface="Wingdings" pitchFamily="2" charset="2"/>
              <a:buChar char="q"/>
            </a:pPr>
            <a:r>
              <a:rPr lang="en-US" b="1" dirty="0" smtClean="0">
                <a:latin typeface="Arial Narrow" pitchFamily="34" charset="0"/>
              </a:rPr>
              <a:t>Section 7, 8 &amp; 9</a:t>
            </a:r>
            <a:endParaRPr lang="en-ZA" dirty="0" smtClean="0">
              <a:latin typeface="Arial Narrow" pitchFamily="34" charset="0"/>
            </a:endParaRPr>
          </a:p>
          <a:p>
            <a:r>
              <a:rPr lang="en-US" dirty="0" smtClean="0">
                <a:latin typeface="Arial Narrow" pitchFamily="34" charset="0"/>
              </a:rPr>
              <a:t>Sections 7, 8 &amp; 9 of the principal Act has been revised with the inclusion of reference to the “Penalty Committee”.</a:t>
            </a:r>
            <a:endParaRPr lang="en-ZA" dirty="0" smtClean="0">
              <a:latin typeface="Arial Narrow" pitchFamily="34" charset="0"/>
            </a:endParaRPr>
          </a:p>
          <a:p>
            <a:endParaRPr lang="en-ZA" dirty="0" smtClean="0"/>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9A</a:t>
            </a:r>
            <a:endParaRPr lang="en-ZA" dirty="0" smtClean="0">
              <a:latin typeface="Arial Narrow" pitchFamily="34" charset="0"/>
            </a:endParaRPr>
          </a:p>
          <a:p>
            <a:r>
              <a:rPr lang="en-US" dirty="0" smtClean="0">
                <a:latin typeface="Arial Narrow" pitchFamily="34" charset="0"/>
              </a:rPr>
              <a:t>Section 9A has been amended by making provision for accreditation of foreign classification systems, the conclusion of foreign distribution agreements and the exemption of online distributors from the pre-distribution classification requirements in relation to films, games and publications. </a:t>
            </a:r>
          </a:p>
          <a:p>
            <a:pPr>
              <a:buNone/>
            </a:pPr>
            <a:endParaRPr lang="en-US" dirty="0" smtClean="0">
              <a:latin typeface="Arial Narrow" pitchFamily="34" charset="0"/>
            </a:endParaRPr>
          </a:p>
          <a:p>
            <a:pPr>
              <a:buFont typeface="Wingdings" pitchFamily="2" charset="2"/>
              <a:buChar char="q"/>
            </a:pPr>
            <a:r>
              <a:rPr lang="en-US" b="1" dirty="0" smtClean="0">
                <a:latin typeface="Arial Narrow" pitchFamily="34" charset="0"/>
              </a:rPr>
              <a:t>Sections 12, 13 &amp;14  </a:t>
            </a:r>
            <a:endParaRPr lang="en-ZA" dirty="0" smtClean="0">
              <a:latin typeface="Arial Narrow" pitchFamily="34" charset="0"/>
            </a:endParaRPr>
          </a:p>
          <a:p>
            <a:r>
              <a:rPr lang="en-US" dirty="0" smtClean="0">
                <a:latin typeface="Arial Narrow" pitchFamily="34" charset="0"/>
              </a:rPr>
              <a:t>These sections which deal with remuneration, expenditure and the annual report respectively, have been amended with the inclusion of reference to the Penalty Committee.</a:t>
            </a:r>
            <a:endParaRPr lang="en-ZA" dirty="0" smtClean="0">
              <a:latin typeface="Arial Narrow" pitchFamily="34" charset="0"/>
            </a:endParaRPr>
          </a:p>
          <a:p>
            <a:endParaRPr lang="en-ZA" dirty="0" smtClean="0"/>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15A </a:t>
            </a:r>
            <a:endParaRPr lang="en-ZA" dirty="0" smtClean="0">
              <a:latin typeface="Arial Narrow" pitchFamily="34" charset="0"/>
            </a:endParaRPr>
          </a:p>
          <a:p>
            <a:r>
              <a:rPr lang="en-US" dirty="0" smtClean="0">
                <a:latin typeface="Arial Narrow" pitchFamily="34" charset="0"/>
              </a:rPr>
              <a:t>This section has been amended in order to clarify the manner in which compliance officers must act upon entering premises and further makes provision for the deployment of police officers. </a:t>
            </a:r>
          </a:p>
          <a:p>
            <a:pPr>
              <a:buNone/>
            </a:pPr>
            <a:endParaRPr lang="en-ZA" dirty="0" smtClean="0">
              <a:latin typeface="Arial Narrow" pitchFamily="34" charset="0"/>
            </a:endParaRPr>
          </a:p>
          <a:p>
            <a:pPr>
              <a:buFont typeface="Wingdings" pitchFamily="2" charset="2"/>
              <a:buChar char="q"/>
            </a:pPr>
            <a:r>
              <a:rPr lang="en-US" b="1" dirty="0" smtClean="0">
                <a:latin typeface="Arial Narrow" pitchFamily="34" charset="0"/>
              </a:rPr>
              <a:t>Section 15B</a:t>
            </a:r>
            <a:endParaRPr lang="en-ZA" dirty="0" smtClean="0">
              <a:latin typeface="Arial Narrow" pitchFamily="34" charset="0"/>
            </a:endParaRPr>
          </a:p>
          <a:p>
            <a:r>
              <a:rPr lang="en-US" dirty="0" smtClean="0">
                <a:latin typeface="Arial Narrow" pitchFamily="34" charset="0"/>
              </a:rPr>
              <a:t>This section establishes an independent Penalty Committee responsible for investigating and adjudicating over all cases of non-compliance with any provision of the Act. </a:t>
            </a:r>
            <a:endParaRPr lang="en-ZA" dirty="0" smtClean="0">
              <a:latin typeface="Arial Narrow" pitchFamily="34" charset="0"/>
            </a:endParaRPr>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16</a:t>
            </a:r>
            <a:endParaRPr lang="en-ZA" dirty="0" smtClean="0">
              <a:latin typeface="Arial Narrow" pitchFamily="34" charset="0"/>
            </a:endParaRPr>
          </a:p>
          <a:p>
            <a:r>
              <a:rPr lang="en-US" dirty="0" smtClean="0">
                <a:latin typeface="Arial Narrow" pitchFamily="34" charset="0"/>
              </a:rPr>
              <a:t>Magazines and any other advertisement falling within the jurisdiction of the Advertising Standards Authority of South Africa are exempted. The classification provided for in subsection (2) must be dealt with </a:t>
            </a:r>
            <a:r>
              <a:rPr lang="en-US" dirty="0" err="1" smtClean="0">
                <a:latin typeface="Arial Narrow" pitchFamily="34" charset="0"/>
              </a:rPr>
              <a:t>timeoulsy</a:t>
            </a:r>
            <a:r>
              <a:rPr lang="en-US" dirty="0" smtClean="0">
                <a:latin typeface="Arial Narrow" pitchFamily="34" charset="0"/>
              </a:rPr>
              <a:t> in order to avoid any unreasonable delays. </a:t>
            </a:r>
          </a:p>
          <a:p>
            <a:pPr>
              <a:buNone/>
            </a:pPr>
            <a:endParaRPr lang="en-US" dirty="0" smtClean="0">
              <a:latin typeface="Arial Narrow" pitchFamily="34" charset="0"/>
            </a:endParaRPr>
          </a:p>
          <a:p>
            <a:r>
              <a:rPr lang="en-US" dirty="0" smtClean="0">
                <a:latin typeface="Arial Narrow" pitchFamily="34" charset="0"/>
              </a:rPr>
              <a:t>Subsection (4)(b) has been revised to refer only to “explicit violent sexual conduct, bestiality, incest, or rape, explicit infliction of domestic violence, explicit visual presentations of extreme violence”.  This section no longer includes child pornography or material classified “X18”.</a:t>
            </a:r>
            <a:endParaRPr lang="en-ZA" dirty="0">
              <a:latin typeface="Arial Narrow" pitchFamily="34" charset="0"/>
            </a:endParaRPr>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18</a:t>
            </a:r>
            <a:endParaRPr lang="en-ZA" dirty="0" smtClean="0">
              <a:latin typeface="Arial Narrow" pitchFamily="34" charset="0"/>
            </a:endParaRPr>
          </a:p>
          <a:p>
            <a:r>
              <a:rPr lang="en-US" sz="2000" dirty="0" smtClean="0">
                <a:latin typeface="Arial Narrow" pitchFamily="34" charset="0"/>
              </a:rPr>
              <a:t>Subsection (3)(b) has been revised to remedy the vagueness thereof which resulted in the provision being deemed to be unconstitutional. Consequently, it only makes reference to “explicit violent sexual conduct” in order to distinguish the XX category from the X18 voluntary sex category. </a:t>
            </a:r>
          </a:p>
          <a:p>
            <a:pPr>
              <a:buNone/>
            </a:pPr>
            <a:endParaRPr lang="en-US" sz="2000" dirty="0" smtClean="0">
              <a:latin typeface="Arial Narrow" pitchFamily="34" charset="0"/>
            </a:endParaRPr>
          </a:p>
          <a:p>
            <a:r>
              <a:rPr lang="en-US" sz="2000" dirty="0" smtClean="0">
                <a:latin typeface="Arial Narrow" pitchFamily="34" charset="0"/>
              </a:rPr>
              <a:t>This subsection further omits child pornography from the exemption.</a:t>
            </a:r>
          </a:p>
          <a:p>
            <a:pPr>
              <a:buNone/>
            </a:pPr>
            <a:endParaRPr lang="en-US" sz="2000" dirty="0" smtClean="0">
              <a:latin typeface="Arial Narrow" pitchFamily="34" charset="0"/>
            </a:endParaRPr>
          </a:p>
          <a:p>
            <a:r>
              <a:rPr lang="en-US" sz="2000" dirty="0" smtClean="0">
                <a:latin typeface="Arial Narrow" pitchFamily="34" charset="0"/>
              </a:rPr>
              <a:t>Subsection (6) excludes broadcasters which are subject to regulatory authority of the Independent Communications Authority of South Africa (“ICASA”). Streaming content through the internet is not regarded as broadcasting and to this end subsection (7) has been inserted. </a:t>
            </a:r>
            <a:endParaRPr lang="en-ZA" sz="2000" dirty="0" smtClean="0">
              <a:latin typeface="Arial Narrow" pitchFamily="34" charset="0"/>
            </a:endParaRPr>
          </a:p>
          <a:p>
            <a:endParaRPr lang="en-US" dirty="0" smtClean="0">
              <a:latin typeface="Arial Narrow" pitchFamily="34" charset="0"/>
            </a:endParaRPr>
          </a:p>
          <a:p>
            <a:endParaRPr lang="en-ZA" dirty="0" smtClean="0"/>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Sections 18A and 18B</a:t>
            </a:r>
            <a:endParaRPr lang="en-ZA" dirty="0" smtClean="0">
              <a:latin typeface="Arial Narrow" pitchFamily="34" charset="0"/>
            </a:endParaRPr>
          </a:p>
          <a:p>
            <a:r>
              <a:rPr lang="en-US" dirty="0" smtClean="0">
                <a:latin typeface="Arial Narrow" pitchFamily="34" charset="0"/>
              </a:rPr>
              <a:t>These sections which deal with the display of classification decisions and re-classification have been deleted.</a:t>
            </a:r>
            <a:endParaRPr lang="en-ZA" dirty="0" smtClean="0">
              <a:latin typeface="Arial Narrow" pitchFamily="34" charset="0"/>
            </a:endParaRPr>
          </a:p>
          <a:p>
            <a:pPr>
              <a:buNone/>
            </a:pPr>
            <a:r>
              <a:rPr lang="en-US" dirty="0" smtClean="0">
                <a:latin typeface="Arial Narrow" pitchFamily="34" charset="0"/>
              </a:rPr>
              <a:t> </a:t>
            </a:r>
            <a:endParaRPr lang="en-ZA" dirty="0" smtClean="0">
              <a:latin typeface="Arial Narrow" pitchFamily="34" charset="0"/>
            </a:endParaRPr>
          </a:p>
          <a:p>
            <a:pPr>
              <a:buFont typeface="Wingdings" pitchFamily="2" charset="2"/>
              <a:buChar char="q"/>
            </a:pPr>
            <a:r>
              <a:rPr lang="en-US" b="1" dirty="0" smtClean="0">
                <a:latin typeface="Arial Narrow" pitchFamily="34" charset="0"/>
              </a:rPr>
              <a:t>Section 18C</a:t>
            </a:r>
            <a:endParaRPr lang="en-ZA" dirty="0" smtClean="0">
              <a:latin typeface="Arial Narrow" pitchFamily="34" charset="0"/>
            </a:endParaRPr>
          </a:p>
          <a:p>
            <a:r>
              <a:rPr lang="en-US" dirty="0" smtClean="0">
                <a:latin typeface="Arial Narrow" pitchFamily="34" charset="0"/>
              </a:rPr>
              <a:t>This section makes provision for independent classification of digital films, games and publications by distributors of online content who are registered with the FPB.</a:t>
            </a:r>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18D</a:t>
            </a:r>
            <a:endParaRPr lang="en-ZA" sz="2000" dirty="0" smtClean="0">
              <a:latin typeface="Arial Narrow" pitchFamily="34" charset="0"/>
            </a:endParaRPr>
          </a:p>
          <a:p>
            <a:r>
              <a:rPr lang="en-US" sz="2000" dirty="0" smtClean="0">
                <a:latin typeface="Arial Narrow" pitchFamily="34" charset="0"/>
              </a:rPr>
              <a:t>The FPB may recognize a foreign classification system upon application by an online distributor, subject to alignment of the foreign ratings to the FPB’s classification guidelines and payment of the prescribed fee.</a:t>
            </a:r>
            <a:endParaRPr lang="en-ZA" sz="2000" dirty="0" smtClean="0">
              <a:latin typeface="Arial Narrow" pitchFamily="34" charset="0"/>
            </a:endParaRPr>
          </a:p>
          <a:p>
            <a:endParaRPr lang="en-ZA" sz="2000" dirty="0" smtClean="0"/>
          </a:p>
          <a:p>
            <a:pPr>
              <a:buFont typeface="Wingdings" pitchFamily="2" charset="2"/>
              <a:buChar char="q"/>
            </a:pPr>
            <a:r>
              <a:rPr lang="en-US" sz="2000" b="1" dirty="0" smtClean="0"/>
              <a:t>Section 18E</a:t>
            </a:r>
            <a:endParaRPr lang="en-ZA" sz="2000" dirty="0" smtClean="0"/>
          </a:p>
          <a:p>
            <a:r>
              <a:rPr lang="en-US" sz="2000" dirty="0" smtClean="0">
                <a:latin typeface="Arial Narrow" pitchFamily="34" charset="0"/>
              </a:rPr>
              <a:t>Members of the public may lodge complaints to the FPB regarding unclassified, prohibited content, or potential prohibited content distributed online. The FPB may issue a take-down notice, a service-cessation notice or a link deletion notice. In the event that such content contains child pornography the FPB must refer the matter to the SAPS or hotline in the country concerned where the content is hosted outside the geographical boarders of South Africa</a:t>
            </a:r>
            <a:r>
              <a:rPr lang="en-US" dirty="0" smtClean="0">
                <a:latin typeface="Arial Narrow" pitchFamily="34" charset="0"/>
              </a:rPr>
              <a:t>.</a:t>
            </a:r>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18F</a:t>
            </a:r>
            <a:endParaRPr lang="en-ZA" dirty="0" smtClean="0">
              <a:latin typeface="Arial Narrow" pitchFamily="34" charset="0"/>
            </a:endParaRPr>
          </a:p>
          <a:p>
            <a:r>
              <a:rPr lang="en-US" dirty="0" smtClean="0">
                <a:latin typeface="Arial Narrow" pitchFamily="34" charset="0"/>
              </a:rPr>
              <a:t>In terms of this section it is an offence to distribute private sexual photographs and films with the intention of causing that individual distress in any electronic medium including on the internet and social networking sites without the consent of the individual who appears in such photographs or films. </a:t>
            </a:r>
          </a:p>
          <a:p>
            <a:pPr>
              <a:buNone/>
            </a:pPr>
            <a:endParaRPr lang="en-US" dirty="0" smtClean="0">
              <a:latin typeface="Arial Narrow" pitchFamily="34" charset="0"/>
            </a:endParaRPr>
          </a:p>
          <a:p>
            <a:r>
              <a:rPr lang="en-US" dirty="0" smtClean="0">
                <a:latin typeface="Arial Narrow" pitchFamily="34" charset="0"/>
              </a:rPr>
              <a:t>The only circumstances under which such disclosure may be made is where it is necessary for the purposes of preventing, detecting or investigating a crime.</a:t>
            </a:r>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18I</a:t>
            </a:r>
            <a:endParaRPr lang="en-ZA" sz="2000" dirty="0" smtClean="0">
              <a:latin typeface="Arial Narrow" pitchFamily="34" charset="0"/>
            </a:endParaRPr>
          </a:p>
          <a:p>
            <a:r>
              <a:rPr lang="en-US" sz="2000" dirty="0" smtClean="0">
                <a:latin typeface="Arial Narrow" pitchFamily="34" charset="0"/>
              </a:rPr>
              <a:t>Only content which has been classified may be distributed in South Africa and such content must clearly display the classification decision.</a:t>
            </a:r>
            <a:endParaRPr lang="en-ZA" sz="2000" dirty="0" smtClean="0">
              <a:latin typeface="Arial Narrow" pitchFamily="34" charset="0"/>
            </a:endParaRPr>
          </a:p>
          <a:p>
            <a:endParaRPr lang="en-ZA" sz="2000" dirty="0" smtClean="0">
              <a:latin typeface="Arial Narrow" pitchFamily="34" charset="0"/>
            </a:endParaRPr>
          </a:p>
          <a:p>
            <a:pPr>
              <a:buFont typeface="Wingdings" pitchFamily="2" charset="2"/>
              <a:buChar char="q"/>
            </a:pPr>
            <a:r>
              <a:rPr lang="en-US" sz="2000" b="1" dirty="0" smtClean="0">
                <a:latin typeface="Arial Narrow" pitchFamily="34" charset="0"/>
              </a:rPr>
              <a:t>Section 18J</a:t>
            </a:r>
            <a:endParaRPr lang="en-ZA" sz="2000" dirty="0" smtClean="0">
              <a:latin typeface="Arial Narrow" pitchFamily="34" charset="0"/>
            </a:endParaRPr>
          </a:p>
          <a:p>
            <a:r>
              <a:rPr lang="en-US" sz="2000" dirty="0" smtClean="0">
                <a:latin typeface="Arial Narrow" pitchFamily="34" charset="0"/>
              </a:rPr>
              <a:t>Members of the public may apply for a less restrictive classification for content after a period of 2 years from when the content was initially classified. </a:t>
            </a:r>
          </a:p>
          <a:p>
            <a:r>
              <a:rPr lang="en-US" sz="2000" dirty="0" smtClean="0">
                <a:latin typeface="Arial Narrow" pitchFamily="34" charset="0"/>
              </a:rPr>
              <a:t>Furthermore, any aggrieved member of the public may apply for the reclassification of content and the distributor will be afforded the opportunity to make representations in response thereof.</a:t>
            </a:r>
            <a:endParaRPr lang="en-ZA" sz="2000" dirty="0" smtClean="0">
              <a:latin typeface="Arial Narrow" pitchFamily="34" charset="0"/>
            </a:endParaRPr>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19</a:t>
            </a:r>
            <a:endParaRPr lang="en-ZA" dirty="0" smtClean="0">
              <a:latin typeface="Arial Narrow" pitchFamily="34" charset="0"/>
            </a:endParaRPr>
          </a:p>
          <a:p>
            <a:r>
              <a:rPr lang="en-US" dirty="0" smtClean="0">
                <a:latin typeface="Arial Narrow" pitchFamily="34" charset="0"/>
              </a:rPr>
              <a:t>The Minister has been removed as a potential complainant and appellant in light of the fact that it is the same Minister who appoints the Appeal Tribunal and the Council, which in turn appoints the chief executive officer (“CEO”) in consultation with the Minister. </a:t>
            </a:r>
          </a:p>
          <a:p>
            <a:pPr>
              <a:buNone/>
            </a:pPr>
            <a:endParaRPr lang="en-US" dirty="0" smtClean="0">
              <a:latin typeface="Arial Narrow" pitchFamily="34" charset="0"/>
            </a:endParaRPr>
          </a:p>
          <a:p>
            <a:r>
              <a:rPr lang="en-US" dirty="0" smtClean="0">
                <a:latin typeface="Arial Narrow" pitchFamily="34" charset="0"/>
              </a:rPr>
              <a:t>Consequently, </a:t>
            </a:r>
            <a:r>
              <a:rPr lang="en-US" i="1" dirty="0" smtClean="0">
                <a:latin typeface="Arial Narrow" pitchFamily="34" charset="0"/>
              </a:rPr>
              <a:t>any person</a:t>
            </a:r>
            <a:r>
              <a:rPr lang="en-US" dirty="0" smtClean="0">
                <a:latin typeface="Arial Narrow" pitchFamily="34" charset="0"/>
              </a:rPr>
              <a:t> may lodge a complaint with the FPB regarding a classification decision. </a:t>
            </a:r>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20</a:t>
            </a:r>
            <a:endParaRPr lang="en-ZA" sz="2000" dirty="0" smtClean="0">
              <a:latin typeface="Arial Narrow" pitchFamily="34" charset="0"/>
            </a:endParaRPr>
          </a:p>
          <a:p>
            <a:r>
              <a:rPr lang="en-US" sz="2000" dirty="0" smtClean="0">
                <a:latin typeface="Arial Narrow" pitchFamily="34" charset="0"/>
              </a:rPr>
              <a:t>The Minister has been removed as a potential complainant for the same reasons as outlined with respect to section 19. Consequently, any person may lodge a complaint with the FPB regarding a classification decision. </a:t>
            </a:r>
          </a:p>
          <a:p>
            <a:pPr>
              <a:buNone/>
            </a:pPr>
            <a:endParaRPr lang="en-ZA" sz="2000" dirty="0" smtClean="0">
              <a:latin typeface="Arial Narrow" pitchFamily="34" charset="0"/>
            </a:endParaRPr>
          </a:p>
          <a:p>
            <a:r>
              <a:rPr lang="en-US" sz="2000" dirty="0" smtClean="0">
                <a:latin typeface="Arial Narrow" pitchFamily="34" charset="0"/>
              </a:rPr>
              <a:t>A distributor who is a member of an industry classification body cannot appeal decisions of that body to the Appeal Tribunal. </a:t>
            </a:r>
          </a:p>
          <a:p>
            <a:pPr>
              <a:buNone/>
            </a:pPr>
            <a:endParaRPr lang="en-ZA" sz="2000" dirty="0" smtClean="0">
              <a:latin typeface="Arial Narrow" pitchFamily="34" charset="0"/>
            </a:endParaRPr>
          </a:p>
          <a:p>
            <a:r>
              <a:rPr lang="en-US" sz="2000" dirty="0" smtClean="0">
                <a:latin typeface="Arial Narrow" pitchFamily="34" charset="0"/>
              </a:rPr>
              <a:t>In the event that the FPB imposes a more onerous classification upon application for reclassification (as envisaged in section 18G) then the distributor may appeal to the Appeal Tribunal.</a:t>
            </a:r>
            <a:endParaRPr lang="en-ZA" sz="2000" dirty="0" smtClean="0">
              <a:latin typeface="Arial Narrow" pitchFamily="34" charset="0"/>
            </a:endParaRPr>
          </a:p>
          <a:p>
            <a:pPr>
              <a:buNone/>
            </a:pPr>
            <a:endParaRPr lang="en-ZA" sz="2000"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24</a:t>
            </a:r>
            <a:endParaRPr lang="en-ZA" dirty="0" smtClean="0">
              <a:latin typeface="Arial Narrow" pitchFamily="34" charset="0"/>
            </a:endParaRPr>
          </a:p>
          <a:p>
            <a:r>
              <a:rPr lang="en-US" sz="2000" dirty="0" smtClean="0">
                <a:latin typeface="Arial Narrow" pitchFamily="34" charset="0"/>
              </a:rPr>
              <a:t>X18 material may be distributed online by a registered distributor provided that the FPB is satisfied that the distributor has mechanisms in place to ensure that the material will not be distributed to children under the age of 18 and the classification details are clearly displayed throughout the screening thereof. </a:t>
            </a:r>
          </a:p>
          <a:p>
            <a:pPr>
              <a:buNone/>
            </a:pPr>
            <a:endParaRPr lang="en-US" sz="2000" dirty="0" smtClean="0">
              <a:latin typeface="Arial Narrow" pitchFamily="34" charset="0"/>
            </a:endParaRPr>
          </a:p>
          <a:p>
            <a:r>
              <a:rPr lang="en-US" sz="2000" dirty="0" smtClean="0">
                <a:latin typeface="Arial Narrow" pitchFamily="34" charset="0"/>
              </a:rPr>
              <a:t>Furthermore, the distributor must keep a register of all users and the register must be made available to the CEO where he has reason to believe that the distributor is in contravention of the conditions set out above. </a:t>
            </a:r>
          </a:p>
          <a:p>
            <a:pPr>
              <a:buNone/>
            </a:pPr>
            <a:endParaRPr lang="en-US" sz="2000" dirty="0" smtClean="0">
              <a:latin typeface="Arial Narrow" pitchFamily="34" charset="0"/>
            </a:endParaRPr>
          </a:p>
          <a:p>
            <a:r>
              <a:rPr lang="en-US" sz="2000" dirty="0" smtClean="0">
                <a:latin typeface="Arial Narrow" pitchFamily="34" charset="0"/>
              </a:rPr>
              <a:t>The exemption afforded to the distributor may be suspended for a maximum period of 12 months where the distributor is found in contravention of this section.</a:t>
            </a:r>
            <a:endParaRPr lang="en-ZA" sz="2000" dirty="0">
              <a:latin typeface="Arial Narrow" pitchFamily="34" charset="0"/>
            </a:endParaRPr>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24A</a:t>
            </a:r>
            <a:endParaRPr lang="en-ZA" sz="2000" dirty="0" smtClean="0">
              <a:latin typeface="Arial Narrow" pitchFamily="34" charset="0"/>
            </a:endParaRPr>
          </a:p>
          <a:p>
            <a:r>
              <a:rPr lang="en-US" sz="2000" dirty="0" smtClean="0">
                <a:latin typeface="Arial Narrow" pitchFamily="34" charset="0"/>
              </a:rPr>
              <a:t>The maximum fines have been specified and the maximum period of imprisonment has been extended to eight months</a:t>
            </a:r>
            <a:r>
              <a:rPr lang="en-GB" sz="2000" dirty="0" smtClean="0">
                <a:latin typeface="Arial Narrow" pitchFamily="34" charset="0"/>
              </a:rPr>
              <a:t>. Subsection (2) exempts broadcasters which are subject to the regulatory authority of ICASA and newspapers, magazines or advertisements which are subject to the regulatory authority of the Press Ombudsman. </a:t>
            </a:r>
          </a:p>
          <a:p>
            <a:pPr>
              <a:buNone/>
            </a:pPr>
            <a:endParaRPr lang="en-ZA" sz="2000" dirty="0" smtClean="0">
              <a:latin typeface="Arial Narrow" pitchFamily="34" charset="0"/>
            </a:endParaRPr>
          </a:p>
          <a:p>
            <a:r>
              <a:rPr lang="en-GB" sz="2000" dirty="0" smtClean="0">
                <a:latin typeface="Arial Narrow" pitchFamily="34" charset="0"/>
              </a:rPr>
              <a:t>Subsection (3) now makes provision for material which would have been classified X18 had it been submitted for classification and further provides for the monetary amount of the fine. </a:t>
            </a:r>
          </a:p>
          <a:p>
            <a:pPr>
              <a:buNone/>
            </a:pPr>
            <a:endParaRPr lang="en-ZA" sz="2000" dirty="0" smtClean="0">
              <a:latin typeface="Arial Narrow" pitchFamily="34" charset="0"/>
            </a:endParaRPr>
          </a:p>
          <a:p>
            <a:r>
              <a:rPr lang="en-GB" sz="2000" dirty="0" smtClean="0">
                <a:latin typeface="Arial Narrow" pitchFamily="34" charset="0"/>
              </a:rPr>
              <a:t>Subsection (4) omits the exemptions for science, literary or artistic merit and aligns it with the provisions of section 18 with the addition of the words “which would have justified an X18 classification”.</a:t>
            </a:r>
            <a:endParaRPr lang="en-ZA" sz="2000" dirty="0" smtClean="0">
              <a:latin typeface="Arial Narrow" pitchFamily="34" charset="0"/>
            </a:endParaRPr>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24B</a:t>
            </a:r>
            <a:endParaRPr lang="en-ZA" sz="2000" dirty="0" smtClean="0">
              <a:latin typeface="Arial Narrow" pitchFamily="34" charset="0"/>
            </a:endParaRPr>
          </a:p>
          <a:p>
            <a:r>
              <a:rPr lang="en-US" sz="2000" dirty="0" smtClean="0">
                <a:latin typeface="Arial Narrow" pitchFamily="34" charset="0"/>
              </a:rPr>
              <a:t>The maximum fines and the maximum period of imprisonment have been specified. </a:t>
            </a:r>
            <a:endParaRPr lang="en-ZA" sz="2000" dirty="0" smtClean="0">
              <a:latin typeface="Arial Narrow" pitchFamily="34" charset="0"/>
            </a:endParaRPr>
          </a:p>
          <a:p>
            <a:endParaRPr lang="en-ZA" sz="2000" dirty="0" smtClean="0">
              <a:latin typeface="Arial Narrow" pitchFamily="34" charset="0"/>
            </a:endParaRPr>
          </a:p>
          <a:p>
            <a:pPr>
              <a:buFont typeface="Wingdings" pitchFamily="2" charset="2"/>
              <a:buChar char="q"/>
            </a:pPr>
            <a:r>
              <a:rPr lang="en-US" sz="2000" b="1" dirty="0" smtClean="0">
                <a:latin typeface="Arial Narrow" pitchFamily="34" charset="0"/>
              </a:rPr>
              <a:t>Section 24C</a:t>
            </a:r>
            <a:endParaRPr lang="en-ZA" sz="2000" dirty="0" smtClean="0">
              <a:latin typeface="Arial Narrow" pitchFamily="34" charset="0"/>
            </a:endParaRPr>
          </a:p>
          <a:p>
            <a:r>
              <a:rPr lang="en-US" sz="2000" dirty="0" smtClean="0">
                <a:latin typeface="Arial Narrow" pitchFamily="34" charset="0"/>
              </a:rPr>
              <a:t>The maximum amount for the fine has been specified.  </a:t>
            </a:r>
            <a:endParaRPr lang="en-ZA" sz="2000" dirty="0" smtClean="0">
              <a:latin typeface="Arial Narrow" pitchFamily="34" charset="0"/>
            </a:endParaRPr>
          </a:p>
          <a:p>
            <a:pPr>
              <a:buNone/>
            </a:pPr>
            <a:r>
              <a:rPr lang="en-US" sz="2000" dirty="0" smtClean="0">
                <a:latin typeface="Arial Narrow" pitchFamily="34" charset="0"/>
              </a:rPr>
              <a:t> </a:t>
            </a:r>
            <a:endParaRPr lang="en-ZA" sz="2000" dirty="0" smtClean="0">
              <a:latin typeface="Arial Narrow" pitchFamily="34" charset="0"/>
            </a:endParaRPr>
          </a:p>
          <a:p>
            <a:pPr>
              <a:buFont typeface="Wingdings" pitchFamily="2" charset="2"/>
              <a:buChar char="q"/>
            </a:pPr>
            <a:r>
              <a:rPr lang="en-US" sz="2000" b="1" dirty="0" smtClean="0">
                <a:latin typeface="Arial Narrow" pitchFamily="34" charset="0"/>
              </a:rPr>
              <a:t>Section 24D</a:t>
            </a:r>
            <a:endParaRPr lang="en-ZA" sz="2000" dirty="0" smtClean="0">
              <a:latin typeface="Arial Narrow" pitchFamily="34" charset="0"/>
            </a:endParaRPr>
          </a:p>
          <a:p>
            <a:r>
              <a:rPr lang="en-US" sz="2000" dirty="0" smtClean="0">
                <a:latin typeface="Arial Narrow" pitchFamily="34" charset="0"/>
              </a:rPr>
              <a:t>The section has been inserted and provides that any person who provides the FPB with false information on its online system will be guilty of an offence and liable upon conviction to a maximum fine of R15,000 or imprisonment for a maximum period of six months, or both.</a:t>
            </a:r>
            <a:endParaRPr lang="en-ZA" sz="2000" dirty="0" smtClean="0">
              <a:latin typeface="Arial Narrow" pitchFamily="34" charset="0"/>
            </a:endParaRPr>
          </a:p>
          <a:p>
            <a:endParaRPr lang="en-ZA" sz="2000"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24E</a:t>
            </a:r>
            <a:endParaRPr lang="en-ZA" dirty="0" smtClean="0">
              <a:latin typeface="Arial Narrow" pitchFamily="34" charset="0"/>
            </a:endParaRPr>
          </a:p>
          <a:p>
            <a:r>
              <a:rPr lang="en-US" dirty="0" smtClean="0">
                <a:latin typeface="Arial Narrow" pitchFamily="34" charset="0"/>
              </a:rPr>
              <a:t>This section has been inserted and provides that any person who knowingly distributes private sexual photographs and films without the prior consent of the individual appearing in the said films and photographs with the intention to cause such individual distress shall be guilty of an offence and liable upon conviction, to a fine not exceeding R150,000 or to imprisonment for a period not exceeding two years or both. </a:t>
            </a:r>
            <a:endParaRPr lang="en-ZA" dirty="0" smtClean="0">
              <a:latin typeface="Arial Narrow" pitchFamily="34" charset="0"/>
            </a:endParaRPr>
          </a:p>
          <a:p>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sz="2000" b="1" dirty="0" smtClean="0">
                <a:latin typeface="Arial Narrow" pitchFamily="34" charset="0"/>
              </a:rPr>
              <a:t>Section 24F</a:t>
            </a:r>
            <a:r>
              <a:rPr lang="en-US" sz="2000" dirty="0" smtClean="0">
                <a:latin typeface="Arial Narrow" pitchFamily="34" charset="0"/>
              </a:rPr>
              <a:t> </a:t>
            </a:r>
            <a:endParaRPr lang="en-ZA" sz="2000" dirty="0" smtClean="0">
              <a:latin typeface="Arial Narrow" pitchFamily="34" charset="0"/>
            </a:endParaRPr>
          </a:p>
          <a:p>
            <a:r>
              <a:rPr lang="en-US" sz="2000" dirty="0" smtClean="0">
                <a:latin typeface="Arial Narrow" pitchFamily="34" charset="0"/>
              </a:rPr>
              <a:t>This section has been inserted and provides that any person who knowingly creates, produces or distributes in any electronic medium including the internet and social networking sites any film or photograph which contains depictions or scenes of sexual assault and violence against children shall be guilty of an offence and liable upon conviction, to a fine not exceeding R150,000 or to imprisonment for a period not exceeding two years or both.</a:t>
            </a:r>
            <a:endParaRPr lang="en-ZA" sz="2000" dirty="0" smtClean="0">
              <a:latin typeface="Arial Narrow" pitchFamily="34" charset="0"/>
            </a:endParaRPr>
          </a:p>
          <a:p>
            <a:pPr>
              <a:buNone/>
            </a:pPr>
            <a:endParaRPr lang="en-ZA" sz="2000" dirty="0" smtClean="0">
              <a:latin typeface="Arial Narrow" pitchFamily="34" charset="0"/>
            </a:endParaRPr>
          </a:p>
          <a:p>
            <a:pPr>
              <a:buFont typeface="Wingdings" pitchFamily="2" charset="2"/>
              <a:buChar char="q"/>
            </a:pPr>
            <a:r>
              <a:rPr lang="en-US" sz="2000" b="1" dirty="0" smtClean="0">
                <a:latin typeface="Arial Narrow" pitchFamily="34" charset="0"/>
              </a:rPr>
              <a:t>Section 24G</a:t>
            </a:r>
            <a:endParaRPr lang="en-ZA" sz="2000" dirty="0" smtClean="0">
              <a:latin typeface="Arial Narrow" pitchFamily="34" charset="0"/>
            </a:endParaRPr>
          </a:p>
          <a:p>
            <a:r>
              <a:rPr lang="en-US" sz="2000" dirty="0" smtClean="0">
                <a:latin typeface="Arial Narrow" pitchFamily="34" charset="0"/>
              </a:rPr>
              <a:t>This section has been inserted and provides that any person who knowingly distributes any film or game which advocates propaganda for war, incites violence, or advocates for hatred based on race, ethnicity, gender or religion, and that constitutes incitement to cause harm shall be guilty of an offence and liable upon conviction, to a fine not exceeding R150,000 or to imprisonment for a period not exceeding two years or to both.</a:t>
            </a:r>
            <a:endParaRPr lang="en-ZA" sz="2000" dirty="0" smtClean="0">
              <a:latin typeface="Arial Narrow" pitchFamily="34" charset="0"/>
            </a:endParaRPr>
          </a:p>
          <a:p>
            <a:endParaRPr lang="en-ZA" sz="1600"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25</a:t>
            </a:r>
            <a:endParaRPr lang="en-ZA" dirty="0" smtClean="0">
              <a:latin typeface="Arial Narrow" pitchFamily="34" charset="0"/>
            </a:endParaRPr>
          </a:p>
          <a:p>
            <a:r>
              <a:rPr lang="en-US" dirty="0" smtClean="0">
                <a:latin typeface="Arial Narrow" pitchFamily="34" charset="0"/>
              </a:rPr>
              <a:t>The heading above the section has been amended to “internet, extra-territorial jurisdictions and presumptions of proof” and the rest of the chapter has been amended accordingly.</a:t>
            </a:r>
            <a:endParaRPr lang="en-ZA" dirty="0" smtClean="0">
              <a:latin typeface="Arial Narrow" pitchFamily="34" charset="0"/>
            </a:endParaRPr>
          </a:p>
          <a:p>
            <a:pPr>
              <a:buNone/>
            </a:pPr>
            <a:endParaRPr lang="en-ZA" dirty="0" smtClean="0">
              <a:latin typeface="Arial Narrow" pitchFamily="34" charset="0"/>
            </a:endParaRPr>
          </a:p>
          <a:p>
            <a:pPr>
              <a:buFont typeface="Wingdings" pitchFamily="2" charset="2"/>
              <a:buChar char="q"/>
            </a:pPr>
            <a:r>
              <a:rPr lang="en-US" b="1" dirty="0" smtClean="0">
                <a:latin typeface="Arial Narrow" pitchFamily="34" charset="0"/>
              </a:rPr>
              <a:t>Section 30</a:t>
            </a:r>
            <a:endParaRPr lang="en-ZA" dirty="0" smtClean="0">
              <a:latin typeface="Arial Narrow" pitchFamily="34" charset="0"/>
            </a:endParaRPr>
          </a:p>
          <a:p>
            <a:r>
              <a:rPr lang="en-US" dirty="0" smtClean="0">
                <a:latin typeface="Arial Narrow" pitchFamily="34" charset="0"/>
              </a:rPr>
              <a:t>Subsection (4) which provides for a fine by agreement has been repealed in light of the introduction of the Penalty Committee in section 15B.</a:t>
            </a:r>
            <a:endParaRPr lang="en-ZA" dirty="0" smtClean="0">
              <a:latin typeface="Arial Narrow" pitchFamily="34" charset="0"/>
            </a:endParaRPr>
          </a:p>
          <a:p>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sz="2400" dirty="0" smtClean="0"/>
              <a:t>Suggested amendments continued</a:t>
            </a:r>
            <a:endParaRPr lang="en-ZA" sz="2400" dirty="0"/>
          </a:p>
        </p:txBody>
      </p:sp>
      <p:sp>
        <p:nvSpPr>
          <p:cNvPr id="3" name="Content Placeholder 2"/>
          <p:cNvSpPr>
            <a:spLocks noGrp="1"/>
          </p:cNvSpPr>
          <p:nvPr>
            <p:ph idx="1"/>
          </p:nvPr>
        </p:nvSpPr>
        <p:spPr/>
        <p:txBody>
          <a:bodyPr/>
          <a:lstStyle/>
          <a:p>
            <a:pPr>
              <a:buFont typeface="Wingdings" pitchFamily="2" charset="2"/>
              <a:buChar char="q"/>
            </a:pPr>
            <a:r>
              <a:rPr lang="en-US" b="1" dirty="0" smtClean="0">
                <a:latin typeface="Arial Narrow" pitchFamily="34" charset="0"/>
              </a:rPr>
              <a:t>Section 31</a:t>
            </a:r>
            <a:endParaRPr lang="en-ZA" dirty="0" smtClean="0">
              <a:latin typeface="Arial Narrow" pitchFamily="34" charset="0"/>
            </a:endParaRPr>
          </a:p>
          <a:p>
            <a:r>
              <a:rPr lang="en-US" dirty="0" smtClean="0">
                <a:latin typeface="Arial Narrow" pitchFamily="34" charset="0"/>
              </a:rPr>
              <a:t>Subsection (3)(b) repeals reference to the FPB and replaces it with reference to the Council which shall be responsible to publish the classification guidelines in consultation with the Minister.</a:t>
            </a:r>
            <a:endParaRPr lang="en-ZA" dirty="0" smtClean="0">
              <a:latin typeface="Arial Narrow" pitchFamily="34" charset="0"/>
            </a:endParaRPr>
          </a:p>
          <a:p>
            <a:pPr>
              <a:buNone/>
            </a:pPr>
            <a:endParaRPr lang="en-ZA" dirty="0"/>
          </a:p>
        </p:txBody>
      </p:sp>
      <p:sp>
        <p:nvSpPr>
          <p:cNvPr id="4" name="Slide Number Placeholder 3"/>
          <p:cNvSpPr>
            <a:spLocks noGrp="1"/>
          </p:cNvSpPr>
          <p:nvPr>
            <p:ph type="sldNum" sz="quarter" idx="12"/>
          </p:nvPr>
        </p:nvSpPr>
        <p:spPr/>
        <p:txBody>
          <a:bodyPr/>
          <a:lstStyle/>
          <a:p>
            <a:pPr>
              <a:defRPr/>
            </a:pPr>
            <a:fld id="{1CEF4F46-4AF4-4411-A0F8-0C41BA41035A}" type="slidenum">
              <a:rPr lang="en-US" smtClean="0"/>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42875" y="500063"/>
            <a:ext cx="5857875" cy="928687"/>
          </a:xfrm>
        </p:spPr>
        <p:txBody>
          <a:bodyPr/>
          <a:lstStyle/>
          <a:p>
            <a:pPr eaLnBrk="1" hangingPunct="1"/>
            <a:r>
              <a:rPr lang="en-US" sz="3600" smtClean="0"/>
              <a:t>THE END</a:t>
            </a:r>
          </a:p>
        </p:txBody>
      </p:sp>
      <p:sp>
        <p:nvSpPr>
          <p:cNvPr id="14340" name="Rectangle 3"/>
          <p:cNvSpPr>
            <a:spLocks noGrp="1" noChangeArrowheads="1"/>
          </p:cNvSpPr>
          <p:nvPr>
            <p:ph type="body" idx="1"/>
          </p:nvPr>
        </p:nvSpPr>
        <p:spPr>
          <a:xfrm>
            <a:off x="142875" y="1571625"/>
            <a:ext cx="8858250" cy="5072063"/>
          </a:xfrm>
        </p:spPr>
        <p:txBody>
          <a:bodyPr/>
          <a:lstStyle/>
          <a:p>
            <a:pPr>
              <a:buFont typeface="Wingdings" pitchFamily="2" charset="2"/>
              <a:buNone/>
            </a:pPr>
            <a:endParaRPr lang="en-US" sz="2800" smtClean="0"/>
          </a:p>
          <a:p>
            <a:pPr>
              <a:buFont typeface="Wingdings" pitchFamily="2" charset="2"/>
              <a:buNone/>
            </a:pPr>
            <a:endParaRPr lang="en-US" sz="2800" smtClean="0"/>
          </a:p>
          <a:p>
            <a:pPr>
              <a:buFont typeface="Wingdings" pitchFamily="2" charset="2"/>
              <a:buNone/>
            </a:pPr>
            <a:endParaRPr lang="en-US" sz="2800" smtClean="0"/>
          </a:p>
          <a:p>
            <a:pPr>
              <a:buFont typeface="Wingdings" pitchFamily="2" charset="2"/>
              <a:buNone/>
            </a:pPr>
            <a:endParaRPr lang="en-US" sz="2800" smtClean="0"/>
          </a:p>
          <a:p>
            <a:pPr algn="ctr">
              <a:buFont typeface="Wingdings" pitchFamily="2" charset="2"/>
              <a:buNone/>
            </a:pPr>
            <a:r>
              <a:rPr lang="en-US" sz="2800" b="1" smtClean="0"/>
              <a:t>I THANK YOU</a:t>
            </a:r>
          </a:p>
          <a:p>
            <a:pPr algn="ctr">
              <a:buFont typeface="Wingdings" pitchFamily="2" charset="2"/>
              <a:buNone/>
            </a:pPr>
            <a:endParaRPr lang="en-US" sz="2800" b="1" smtClean="0"/>
          </a:p>
          <a:p>
            <a:pPr algn="ctr">
              <a:buFont typeface="Wingdings" pitchFamily="2" charset="2"/>
              <a:buNone/>
            </a:pPr>
            <a:endParaRPr lang="en-US" sz="2800" b="1" smtClean="0"/>
          </a:p>
          <a:p>
            <a:pPr eaLnBrk="1" hangingPunct="1">
              <a:buFont typeface="Wingdings" pitchFamily="2" charset="2"/>
              <a:buChar char="§"/>
            </a:pPr>
            <a:endParaRPr lang="en-US" sz="2800" smtClean="0"/>
          </a:p>
          <a:p>
            <a:pPr algn="just">
              <a:buFont typeface="Wingdings" pitchFamily="2" charset="2"/>
              <a:buChar char="q"/>
            </a:pPr>
            <a:endParaRPr lang="en-US" sz="2800" smtClean="0"/>
          </a:p>
          <a:p>
            <a:pPr algn="just">
              <a:buFont typeface="Wingdings" pitchFamily="2" charset="2"/>
              <a:buChar char="Ø"/>
            </a:pPr>
            <a:endParaRPr lang="en-US" sz="2800" smtClean="0"/>
          </a:p>
          <a:p>
            <a:pPr>
              <a:buFont typeface="Arial" charset="0"/>
              <a:buNone/>
            </a:pPr>
            <a:endParaRPr lang="en-US" sz="2800" smtClean="0"/>
          </a:p>
          <a:p>
            <a:pPr>
              <a:buFont typeface="Arial" charset="0"/>
              <a:buChar char="•"/>
            </a:pPr>
            <a:endParaRPr lang="en-US" sz="2800" smtClean="0"/>
          </a:p>
          <a:p>
            <a:pPr algn="just">
              <a:buFont typeface="Wingdings" pitchFamily="2" charset="2"/>
              <a:buChar char="Ø"/>
            </a:pPr>
            <a:endParaRPr lang="en-US" sz="2800" smtClean="0"/>
          </a:p>
          <a:p>
            <a:pPr algn="just">
              <a:buFont typeface="Wingdings" pitchFamily="2" charset="2"/>
              <a:buChar char="q"/>
            </a:pPr>
            <a:endParaRPr lang="en-US" sz="2800" smtClean="0"/>
          </a:p>
          <a:p>
            <a:pPr algn="just">
              <a:buFont typeface="Wingdings" pitchFamily="2" charset="2"/>
              <a:buNone/>
            </a:pPr>
            <a:endParaRPr lang="en-US" sz="2800" smtClean="0"/>
          </a:p>
          <a:p>
            <a:pPr algn="just">
              <a:buFont typeface="Wingdings" pitchFamily="2" charset="2"/>
              <a:buNone/>
            </a:pPr>
            <a:endParaRPr lang="en-US" sz="2800" smtClean="0"/>
          </a:p>
          <a:p>
            <a:pPr lvl="1" indent="-457200" algn="just">
              <a:buFont typeface="Wingdings" pitchFamily="2" charset="2"/>
              <a:buChar char="q"/>
            </a:pPr>
            <a:endParaRPr lang="en-US" sz="2800" smtClean="0"/>
          </a:p>
          <a:p>
            <a:pPr lvl="1" indent="-457200" algn="just">
              <a:buFont typeface="Wingdings" pitchFamily="2" charset="2"/>
              <a:buChar char="q"/>
            </a:pPr>
            <a:endParaRPr lang="en-US" sz="2800" smtClean="0"/>
          </a:p>
          <a:p>
            <a:pPr lvl="1" indent="-457200" algn="just">
              <a:buFont typeface="Wingdings" pitchFamily="2" charset="2"/>
              <a:buChar char="q"/>
            </a:pPr>
            <a:endParaRPr lang="en-US" sz="2800" smtClean="0"/>
          </a:p>
          <a:p>
            <a:pPr lvl="1" indent="-457200" algn="just">
              <a:buFont typeface="Wingdings" pitchFamily="2" charset="2"/>
              <a:buChar char="q"/>
            </a:pPr>
            <a:endParaRPr lang="en-US" sz="2800" smtClean="0"/>
          </a:p>
          <a:p>
            <a:pPr lvl="1" indent="-457200" algn="just">
              <a:buFont typeface="Wingdings" pitchFamily="2" charset="2"/>
              <a:buChar char="q"/>
            </a:pPr>
            <a:endParaRPr lang="en-US" sz="2800" smtClean="0">
              <a:latin typeface="Arial" charset="0"/>
              <a:cs typeface="Arial" charset="0"/>
            </a:endParaRPr>
          </a:p>
        </p:txBody>
      </p:sp>
      <p:sp>
        <p:nvSpPr>
          <p:cNvPr id="14341" name="Slide Number Placeholder 5"/>
          <p:cNvSpPr>
            <a:spLocks noGrp="1"/>
          </p:cNvSpPr>
          <p:nvPr>
            <p:ph type="sldNum" sz="quarter" idx="12"/>
          </p:nvPr>
        </p:nvSpPr>
        <p:spPr>
          <a:noFill/>
        </p:spPr>
        <p:txBody>
          <a:bodyPr/>
          <a:lstStyle/>
          <a:p>
            <a:fld id="{4B815FBB-9693-4C9E-8230-A8DC472F81DB}" type="slidenum">
              <a:rPr lang="en-US" smtClean="0"/>
              <a:pPr/>
              <a:t>26</a:t>
            </a:fld>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Bookman Old Style"/>
        <a:ea typeface=""/>
        <a:cs typeface=""/>
      </a:majorFont>
      <a:minorFont>
        <a:latin typeface="Bookman Old Styl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29882</TotalTime>
  <Words>1930</Words>
  <Application>Microsoft Office PowerPoint</Application>
  <PresentationFormat>On-screen Show (4:3)</PresentationFormat>
  <Paragraphs>194</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Default Design</vt:lpstr>
      <vt:lpstr>    Films and Publications Amendment Bill, 2015   Department of Communications  Presentation to the PCC  23 February 2016   </vt:lpstr>
      <vt:lpstr>The purpose of the Bill</vt:lpstr>
      <vt:lpstr>Background to legislative review</vt:lpstr>
      <vt:lpstr>Overview of suggested amendments</vt:lpstr>
      <vt:lpstr>Suggested amendments</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Suggested amendments continued</vt:lpstr>
      <vt:lpstr>THE END</vt:lpstr>
    </vt:vector>
  </TitlesOfParts>
  <Company>Department Of Communications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PUMZA</cp:lastModifiedBy>
  <cp:revision>424</cp:revision>
  <dcterms:created xsi:type="dcterms:W3CDTF">2006-03-29T18:40:00Z</dcterms:created>
  <dcterms:modified xsi:type="dcterms:W3CDTF">2016-02-25T10:49:46Z</dcterms:modified>
</cp:coreProperties>
</file>