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7" r:id="rId2"/>
    <p:sldId id="517" r:id="rId3"/>
    <p:sldId id="521" r:id="rId4"/>
    <p:sldId id="522" r:id="rId5"/>
    <p:sldId id="510" r:id="rId6"/>
    <p:sldId id="511" r:id="rId7"/>
    <p:sldId id="509" r:id="rId8"/>
    <p:sldId id="513" r:id="rId9"/>
    <p:sldId id="508" r:id="rId10"/>
    <p:sldId id="503" r:id="rId11"/>
    <p:sldId id="515" r:id="rId12"/>
    <p:sldId id="520" r:id="rId13"/>
    <p:sldId id="518" r:id="rId14"/>
    <p:sldId id="519" r:id="rId15"/>
    <p:sldId id="506" r:id="rId16"/>
    <p:sldId id="377" r:id="rId17"/>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3" autoAdjust="0"/>
    <p:restoredTop sz="99467" autoAdjust="0"/>
  </p:normalViewPr>
  <p:slideViewPr>
    <p:cSldViewPr>
      <p:cViewPr varScale="1">
        <p:scale>
          <a:sx n="72" d="100"/>
          <a:sy n="72" d="100"/>
        </p:scale>
        <p:origin x="288" y="72"/>
      </p:cViewPr>
      <p:guideLst>
        <p:guide orient="horz" pos="2160"/>
        <p:guide pos="2880"/>
      </p:guideLst>
    </p:cSldViewPr>
  </p:slideViewPr>
  <p:outlineViewPr>
    <p:cViewPr>
      <p:scale>
        <a:sx n="33" d="100"/>
        <a:sy n="33" d="100"/>
      </p:scale>
      <p:origin x="0" y="30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awinfs01\FldrRedir$\relebohilem\Documents\Performance%20monitoring%20and%20evaluation\Performance%20graph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baseline="0">
                <a:solidFill>
                  <a:schemeClr val="dk1">
                    <a:lumMod val="65000"/>
                    <a:lumOff val="35000"/>
                  </a:schemeClr>
                </a:solidFill>
                <a:latin typeface="+mn-lt"/>
                <a:ea typeface="+mn-ea"/>
                <a:cs typeface="+mn-cs"/>
              </a:defRPr>
            </a:pPr>
            <a:r>
              <a:rPr lang="en-US" sz="1050" dirty="0">
                <a:solidFill>
                  <a:schemeClr val="tx1"/>
                </a:solidFill>
              </a:rPr>
              <a:t>2014/15 </a:t>
            </a:r>
            <a:r>
              <a:rPr lang="en-US" sz="1050" dirty="0" smtClean="0">
                <a:solidFill>
                  <a:schemeClr val="tx1"/>
                </a:solidFill>
              </a:rPr>
              <a:t>ANNUAL PERFORMANCE</a:t>
            </a:r>
            <a:r>
              <a:rPr lang="en-US" sz="1050" baseline="0" dirty="0" smtClean="0">
                <a:solidFill>
                  <a:schemeClr val="tx1"/>
                </a:solidFill>
              </a:rPr>
              <a:t> INCL.</a:t>
            </a:r>
            <a:r>
              <a:rPr lang="en-US" sz="1050" dirty="0" smtClean="0">
                <a:solidFill>
                  <a:schemeClr val="tx1"/>
                </a:solidFill>
              </a:rPr>
              <a:t> </a:t>
            </a:r>
            <a:r>
              <a:rPr lang="en-US" sz="1050" dirty="0">
                <a:solidFill>
                  <a:schemeClr val="tx1"/>
                </a:solidFill>
              </a:rPr>
              <a:t>DTT</a:t>
            </a:r>
            <a:endParaRPr lang="en-ZA" sz="1050" dirty="0">
              <a:solidFill>
                <a:schemeClr val="tx1"/>
              </a:solidFill>
            </a:endParaRPr>
          </a:p>
        </c:rich>
      </c:tx>
      <c:layout>
        <c:manualLayout>
          <c:xMode val="edge"/>
          <c:yMode val="edge"/>
          <c:x val="0.11787510936132983"/>
          <c:y val="3.034613107736531E-2"/>
        </c:manualLayout>
      </c:layout>
      <c:overlay val="0"/>
      <c:spPr>
        <a:noFill/>
        <a:ln>
          <a:noFill/>
        </a:ln>
        <a:effectLst/>
      </c:spPr>
      <c:txPr>
        <a:bodyPr rot="0" spcFirstLastPara="1" vertOverflow="ellipsis" vert="horz" wrap="square" anchor="ctr" anchorCtr="1"/>
        <a:lstStyle/>
        <a:p>
          <a:pPr>
            <a:defRPr sz="1050" b="1" i="0" u="none" strike="noStrike" kern="1200" baseline="0">
              <a:solidFill>
                <a:schemeClr val="dk1">
                  <a:lumMod val="65000"/>
                  <a:lumOff val="35000"/>
                </a:schemeClr>
              </a:solidFill>
              <a:latin typeface="+mn-lt"/>
              <a:ea typeface="+mn-ea"/>
              <a:cs typeface="+mn-cs"/>
            </a:defRPr>
          </a:pPr>
          <a:endParaRPr lang="en-US"/>
        </a:p>
      </c:txPr>
    </c:title>
    <c:autoTitleDeleted val="0"/>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20000"/>
                  </a:prstClr>
                </a:outerShdw>
              </a:effectLst>
              <a:scene3d>
                <a:camera prst="orthographicFront"/>
                <a:lightRig rig="threePt" dir="t"/>
              </a:scene3d>
              <a:sp3d prstMaterial="matte"/>
            </c:spPr>
          </c:dPt>
          <c:dPt>
            <c:idx val="1"/>
            <c:bubble3D val="0"/>
            <c:spPr>
              <a:solidFill>
                <a:schemeClr val="accent2"/>
              </a:solidFill>
              <a:ln>
                <a:noFill/>
              </a:ln>
              <a:effectLst>
                <a:outerShdw blurRad="88900" sx="102000" sy="102000" algn="ctr" rotWithShape="0">
                  <a:prstClr val="black">
                    <a:alpha val="20000"/>
                  </a:prstClr>
                </a:outerShdw>
              </a:effectLst>
              <a:scene3d>
                <a:camera prst="orthographicFront"/>
                <a:lightRig rig="threePt" dir="t"/>
              </a:scene3d>
              <a:sp3d prstMaterial="matte"/>
            </c:spPr>
          </c:dPt>
          <c:dPt>
            <c:idx val="2"/>
            <c:bubble3D val="0"/>
            <c:spPr>
              <a:solidFill>
                <a:schemeClr val="accent3"/>
              </a:solidFill>
              <a:ln>
                <a:noFill/>
              </a:ln>
              <a:effectLst>
                <a:outerShdw blurRad="88900" sx="102000" sy="102000" algn="ctr" rotWithShape="0">
                  <a:prstClr val="black">
                    <a:alpha val="20000"/>
                  </a:prstClr>
                </a:outerShdw>
              </a:effectLst>
              <a:scene3d>
                <a:camera prst="orthographicFront"/>
                <a:lightRig rig="threePt" dir="t"/>
              </a:scene3d>
              <a:sp3d prstMaterial="matte"/>
            </c:spPr>
          </c:dPt>
          <c:dLbls>
            <c:dLbl>
              <c:idx val="0"/>
              <c:tx>
                <c:rich>
                  <a:bodyPr/>
                  <a:lstStyle/>
                  <a:p>
                    <a:r>
                      <a:rPr lang="en-US" b="1" baseline="0" dirty="0" smtClean="0">
                        <a:solidFill>
                          <a:sysClr val="windowText" lastClr="000000"/>
                        </a:solidFill>
                      </a:rPr>
                      <a:t>Achieved  </a:t>
                    </a:r>
                    <a:r>
                      <a:rPr lang="en-US" b="1" baseline="0" dirty="0">
                        <a:solidFill>
                          <a:sysClr val="windowText" lastClr="000000"/>
                        </a:solidFill>
                      </a:rPr>
                      <a:t>
</a:t>
                    </a:r>
                    <a:fld id="{36172162-A358-4DC6-BED4-5766E7D9EA8C}" type="PERCENTAGE">
                      <a:rPr lang="en-US" b="1" baseline="0">
                        <a:solidFill>
                          <a:sysClr val="windowText" lastClr="000000"/>
                        </a:solidFill>
                      </a:rPr>
                      <a:pPr/>
                      <a:t>[PERCENTAGE]</a:t>
                    </a:fld>
                    <a:endParaRPr lang="en-US" b="1" baseline="0" dirty="0">
                      <a:solidFill>
                        <a:sysClr val="windowText" lastClr="000000"/>
                      </a:solidFill>
                    </a:endParaRPr>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1"/>
              <c:tx>
                <c:rich>
                  <a:bodyPr/>
                  <a:lstStyle/>
                  <a:p>
                    <a:r>
                      <a:rPr lang="en-US" baseline="0" dirty="0" smtClean="0">
                        <a:solidFill>
                          <a:sysClr val="windowText" lastClr="000000"/>
                        </a:solidFill>
                      </a:rPr>
                      <a:t>Partially Achieved</a:t>
                    </a:r>
                    <a:r>
                      <a:rPr lang="en-US" baseline="0" dirty="0">
                        <a:solidFill>
                          <a:sysClr val="windowText" lastClr="000000"/>
                        </a:solidFill>
                      </a:rPr>
                      <a:t>
</a:t>
                    </a:r>
                    <a:fld id="{EDB1C11A-26CC-4E29-888A-1A50EEE1827C}" type="PERCENTAGE">
                      <a:rPr lang="en-US" baseline="0">
                        <a:solidFill>
                          <a:sysClr val="windowText" lastClr="000000"/>
                        </a:solidFill>
                      </a:rPr>
                      <a:pPr/>
                      <a:t>[PERCENTAGE]</a:t>
                    </a:fld>
                    <a:endParaRPr lang="en-US" baseline="0" dirty="0">
                      <a:solidFill>
                        <a:sysClr val="windowText" lastClr="000000"/>
                      </a:solidFill>
                    </a:endParaRPr>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2"/>
              <c:tx>
                <c:rich>
                  <a:bodyPr/>
                  <a:lstStyle/>
                  <a:p>
                    <a:fld id="{3D50773F-9A03-46EC-BF4A-1DB03D876A51}" type="CATEGORYNAME">
                      <a:rPr lang="en-US" b="1">
                        <a:solidFill>
                          <a:sysClr val="windowText" lastClr="000000"/>
                        </a:solidFill>
                      </a:rPr>
                      <a:pPr/>
                      <a:t>[CATEGORY NAME]</a:t>
                    </a:fld>
                    <a:r>
                      <a:rPr lang="en-US" b="1" baseline="0" dirty="0">
                        <a:solidFill>
                          <a:sysClr val="windowText" lastClr="000000"/>
                        </a:solidFill>
                      </a:rPr>
                      <a:t>
</a:t>
                    </a:r>
                    <a:fld id="{5A9E98C8-AB7B-4BEC-8127-8F4EDB4A1693}" type="PERCENTAGE">
                      <a:rPr lang="en-US" b="1" baseline="0">
                        <a:solidFill>
                          <a:sysClr val="windowText" lastClr="000000"/>
                        </a:solidFill>
                      </a:rPr>
                      <a:pPr/>
                      <a:t>[PERCENTAGE]</a:t>
                    </a:fld>
                    <a:endParaRPr lang="en-US" b="1" baseline="0" dirty="0">
                      <a:solidFill>
                        <a:sysClr val="windowText" lastClr="000000"/>
                      </a:solidFill>
                    </a:endParaRPr>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multiLvlStrRef>
              <c:f>'Pie chart (4)'!$A$1:$B$3</c:f>
              <c:multiLvlStrCache>
                <c:ptCount val="3"/>
                <c:lvl>
                  <c:pt idx="0">
                    <c:v>Schools Connetivity</c:v>
                  </c:pt>
                  <c:pt idx="1">
                    <c:v>Braodband</c:v>
                  </c:pt>
                  <c:pt idx="2">
                    <c:v>DTT</c:v>
                  </c:pt>
                </c:lvl>
                <c:lvl>
                  <c:pt idx="0">
                    <c:v>Achieved</c:v>
                  </c:pt>
                  <c:pt idx="1">
                    <c:v>Partially achieved</c:v>
                  </c:pt>
                  <c:pt idx="2">
                    <c:v>Not achieved</c:v>
                  </c:pt>
                </c:lvl>
              </c:multiLvlStrCache>
            </c:multiLvlStrRef>
          </c:cat>
          <c:val>
            <c:numRef>
              <c:f>'Pie chart (4)'!$C$1:$C$3</c:f>
              <c:numCache>
                <c:formatCode>General</c:formatCode>
                <c:ptCount val="3"/>
                <c:pt idx="0">
                  <c:v>22</c:v>
                </c:pt>
                <c:pt idx="1">
                  <c:v>6</c:v>
                </c:pt>
              </c:numCache>
            </c:numRef>
          </c:val>
        </c:ser>
        <c:dLbls>
          <c:dLblPos val="inEnd"/>
          <c:showLegendKey val="0"/>
          <c:showVal val="0"/>
          <c:showCatName val="1"/>
          <c:showSerName val="0"/>
          <c:showPercent val="1"/>
          <c:showBubbleSize val="0"/>
          <c:showLeaderLines val="1"/>
        </c:dLbls>
      </c:pie3DChart>
      <c:spPr>
        <a:noFill/>
        <a:ln>
          <a:noFill/>
        </a:ln>
        <a:effectLst/>
      </c:spPr>
    </c:plotArea>
    <c:plotVisOnly val="1"/>
    <c:dispBlanksAs val="gap"/>
    <c:showDLblsOverMax val="0"/>
  </c:chart>
  <c:spPr>
    <a:solidFill>
      <a:schemeClr val="accent6">
        <a:lumMod val="60000"/>
        <a:lumOff val="40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cap="all" spc="50" baseline="0">
                <a:solidFill>
                  <a:schemeClr val="tx1">
                    <a:lumMod val="65000"/>
                    <a:lumOff val="35000"/>
                  </a:schemeClr>
                </a:solidFill>
                <a:latin typeface="+mn-lt"/>
                <a:ea typeface="+mn-ea"/>
                <a:cs typeface="+mn-cs"/>
              </a:defRPr>
            </a:pPr>
            <a:r>
              <a:rPr lang="en-US" sz="1050" dirty="0" smtClean="0">
                <a:solidFill>
                  <a:schemeClr val="tx1"/>
                </a:solidFill>
              </a:rPr>
              <a:t>2014/15 annual performance excl. DTT</a:t>
            </a:r>
            <a:endParaRPr lang="en-ZA" sz="1050" dirty="0">
              <a:solidFill>
                <a:schemeClr val="tx1"/>
              </a:solidFill>
            </a:endParaRPr>
          </a:p>
        </c:rich>
      </c:tx>
      <c:layout>
        <c:manualLayout>
          <c:xMode val="edge"/>
          <c:yMode val="edge"/>
          <c:x val="0.14950400855472085"/>
          <c:y val="5.0975895164177359E-2"/>
        </c:manualLayout>
      </c:layout>
      <c:overlay val="0"/>
      <c:spPr>
        <a:noFill/>
        <a:ln>
          <a:noFill/>
        </a:ln>
        <a:effectLst/>
      </c:spPr>
      <c:txPr>
        <a:bodyPr rot="0" spcFirstLastPara="1" vertOverflow="ellipsis" vert="horz" wrap="square" anchor="ctr" anchorCtr="1"/>
        <a:lstStyle/>
        <a:p>
          <a:pPr>
            <a:defRPr sz="1050" b="1" i="0" u="none" strike="noStrike" kern="1200" cap="all" spc="5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w="19050">
                <a:solidFill>
                  <a:schemeClr val="lt1"/>
                </a:solidFill>
              </a:ln>
              <a:effectLst/>
              <a:sp3d contourW="19050">
                <a:contourClr>
                  <a:schemeClr val="lt1"/>
                </a:contourClr>
              </a:sp3d>
            </c:spPr>
          </c:dPt>
          <c:dPt>
            <c:idx val="1"/>
            <c:bubble3D val="0"/>
            <c:spPr>
              <a:solidFill>
                <a:schemeClr val="accent4"/>
              </a:solidFill>
              <a:ln w="19050">
                <a:solidFill>
                  <a:schemeClr val="lt1"/>
                </a:solidFill>
              </a:ln>
              <a:effectLst/>
              <a:sp3d contourW="19050">
                <a:contourClr>
                  <a:schemeClr val="lt1"/>
                </a:contourClr>
              </a:sp3d>
            </c:spPr>
          </c:dPt>
          <c:dPt>
            <c:idx val="2"/>
            <c:bubble3D val="0"/>
            <c:spPr>
              <a:solidFill>
                <a:schemeClr val="accent6"/>
              </a:solidFill>
              <a:ln w="19050">
                <a:solidFill>
                  <a:schemeClr val="lt1"/>
                </a:solidFill>
              </a:ln>
              <a:effectLst/>
              <a:sp3d contourW="19050">
                <a:contourClr>
                  <a:schemeClr val="lt1"/>
                </a:contourClr>
              </a:sp3d>
            </c:spPr>
          </c:dPt>
          <c:dLbls>
            <c:dLbl>
              <c:idx val="0"/>
              <c:tx>
                <c:rich>
                  <a:bodyPr/>
                  <a:lstStyle/>
                  <a:p>
                    <a:r>
                      <a:rPr lang="en-US" b="1" baseline="0" dirty="0" smtClean="0">
                        <a:solidFill>
                          <a:sysClr val="windowText" lastClr="000000"/>
                        </a:solidFill>
                      </a:rPr>
                      <a:t>Achieved </a:t>
                    </a:r>
                    <a:r>
                      <a:rPr lang="en-US" b="1" baseline="0" dirty="0">
                        <a:solidFill>
                          <a:sysClr val="windowText" lastClr="000000"/>
                        </a:solidFill>
                      </a:rPr>
                      <a:t>
</a:t>
                    </a:r>
                    <a:fld id="{36172162-A358-4DC6-BED4-5766E7D9EA8C}" type="PERCENTAGE">
                      <a:rPr lang="en-US" b="1" baseline="0">
                        <a:solidFill>
                          <a:sysClr val="windowText" lastClr="000000"/>
                        </a:solidFill>
                      </a:rPr>
                      <a:pPr/>
                      <a:t>[PERCENTAGE]</a:t>
                    </a:fld>
                    <a:endParaRPr lang="en-US" b="1" baseline="0" dirty="0">
                      <a:solidFill>
                        <a:sysClr val="windowText" lastClr="000000"/>
                      </a:solidFill>
                    </a:endParaRPr>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1"/>
              <c:layout>
                <c:manualLayout>
                  <c:x val="0.19953945168867168"/>
                  <c:y val="0.15755589826382668"/>
                </c:manualLayout>
              </c:layout>
              <c:tx>
                <c:rich>
                  <a:bodyPr/>
                  <a:lstStyle/>
                  <a:p>
                    <a:r>
                      <a:rPr lang="en-US" baseline="0" dirty="0" smtClean="0">
                        <a:solidFill>
                          <a:sysClr val="windowText" lastClr="000000"/>
                        </a:solidFill>
                      </a:rPr>
                      <a:t>Partially Achieved </a:t>
                    </a:r>
                    <a:r>
                      <a:rPr lang="en-US" baseline="0" dirty="0">
                        <a:solidFill>
                          <a:sysClr val="windowText" lastClr="000000"/>
                        </a:solidFill>
                      </a:rPr>
                      <a:t>
</a:t>
                    </a:r>
                    <a:fld id="{EDB1C11A-26CC-4E29-888A-1A50EEE1827C}" type="PERCENTAGE">
                      <a:rPr lang="en-US" baseline="0">
                        <a:solidFill>
                          <a:sysClr val="windowText" lastClr="000000"/>
                        </a:solidFill>
                      </a:rPr>
                      <a:pPr/>
                      <a:t>[PERCENTAGE]</a:t>
                    </a:fld>
                    <a:endParaRPr lang="en-US" baseline="0" dirty="0">
                      <a:solidFill>
                        <a:sysClr val="windowText" lastClr="000000"/>
                      </a:solidFill>
                    </a:endParaRP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2"/>
              <c:tx>
                <c:rich>
                  <a:bodyPr/>
                  <a:lstStyle/>
                  <a:p>
                    <a:fld id="{3D50773F-9A03-46EC-BF4A-1DB03D876A51}" type="CATEGORYNAME">
                      <a:rPr lang="en-US" b="1">
                        <a:solidFill>
                          <a:sysClr val="windowText" lastClr="000000"/>
                        </a:solidFill>
                      </a:rPr>
                      <a:pPr/>
                      <a:t>[CATEGORY NAME]</a:t>
                    </a:fld>
                    <a:r>
                      <a:rPr lang="en-US" b="1" baseline="0" dirty="0">
                        <a:solidFill>
                          <a:sysClr val="windowText" lastClr="000000"/>
                        </a:solidFill>
                      </a:rPr>
                      <a:t>
</a:t>
                    </a:r>
                    <a:fld id="{5A9E98C8-AB7B-4BEC-8127-8F4EDB4A1693}" type="PERCENTAGE">
                      <a:rPr lang="en-US" b="1" baseline="0">
                        <a:solidFill>
                          <a:sysClr val="windowText" lastClr="000000"/>
                        </a:solidFill>
                      </a:rPr>
                      <a:pPr/>
                      <a:t>[PERCENTAGE]</a:t>
                    </a:fld>
                    <a:endParaRPr lang="en-US" b="1" baseline="0" dirty="0">
                      <a:solidFill>
                        <a:sysClr val="windowText" lastClr="000000"/>
                      </a:solidFill>
                    </a:endParaRPr>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multiLvlStrRef>
              <c:f>'Pie chart (4)'!$A$1:$B$3</c:f>
              <c:multiLvlStrCache>
                <c:ptCount val="3"/>
                <c:lvl>
                  <c:pt idx="0">
                    <c:v>Schools Connetivity</c:v>
                  </c:pt>
                  <c:pt idx="1">
                    <c:v>Braodband</c:v>
                  </c:pt>
                  <c:pt idx="2">
                    <c:v>DTT</c:v>
                  </c:pt>
                </c:lvl>
                <c:lvl>
                  <c:pt idx="0">
                    <c:v>Achieved</c:v>
                  </c:pt>
                  <c:pt idx="1">
                    <c:v>Partially achieved</c:v>
                  </c:pt>
                  <c:pt idx="2">
                    <c:v>Not achieved</c:v>
                  </c:pt>
                </c:lvl>
              </c:multiLvlStrCache>
            </c:multiLvlStrRef>
          </c:cat>
          <c:val>
            <c:numRef>
              <c:f>'Pie chart (4)'!$C$1:$C$3</c:f>
              <c:numCache>
                <c:formatCode>General</c:formatCode>
                <c:ptCount val="3"/>
                <c:pt idx="0">
                  <c:v>22</c:v>
                </c:pt>
                <c:pt idx="1">
                  <c:v>4</c:v>
                </c:pt>
              </c:numCache>
            </c:numRef>
          </c:val>
        </c:ser>
        <c:dLbls>
          <c:dLblPos val="inEnd"/>
          <c:showLegendKey val="0"/>
          <c:showVal val="0"/>
          <c:showCatName val="1"/>
          <c:showSerName val="0"/>
          <c:showPercent val="1"/>
          <c:showBubbleSize val="0"/>
          <c:showLeaderLines val="1"/>
        </c:dLbls>
      </c:pie3DChart>
      <c:spPr>
        <a:noFill/>
        <a:ln>
          <a:noFill/>
        </a:ln>
        <a:effectLst/>
      </c:spPr>
    </c:plotArea>
    <c:plotVisOnly val="1"/>
    <c:dispBlanksAs val="gap"/>
    <c:showDLblsOverMax val="0"/>
  </c:chart>
  <c:spPr>
    <a:solidFill>
      <a:schemeClr val="accent1"/>
    </a:soli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ZA" dirty="0" smtClean="0"/>
              <a:t>Head</a:t>
            </a:r>
            <a:r>
              <a:rPr lang="en-ZA" baseline="0" dirty="0" smtClean="0"/>
              <a:t> count </a:t>
            </a:r>
            <a:endParaRPr lang="en-ZA" dirty="0"/>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'Graphs colomns in numbers (3)'!$B$1</c:f>
              <c:strCache>
                <c:ptCount val="1"/>
                <c:pt idx="0">
                  <c:v>Male</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 colomns in numbers (3)'!$A$2:$A$7</c:f>
              <c:strCache>
                <c:ptCount val="6"/>
                <c:pt idx="0">
                  <c:v>Top Management</c:v>
                </c:pt>
                <c:pt idx="1">
                  <c:v>Senior Management</c:v>
                </c:pt>
                <c:pt idx="2">
                  <c:v>Professional qualified</c:v>
                </c:pt>
                <c:pt idx="3">
                  <c:v>Skilled</c:v>
                </c:pt>
                <c:pt idx="4">
                  <c:v>Semi - skilled</c:v>
                </c:pt>
                <c:pt idx="5">
                  <c:v>Unskilled</c:v>
                </c:pt>
              </c:strCache>
            </c:strRef>
          </c:cat>
          <c:val>
            <c:numRef>
              <c:f>'Graphs colomns in numbers (3)'!$B$2:$B$7</c:f>
              <c:numCache>
                <c:formatCode>General</c:formatCode>
                <c:ptCount val="6"/>
                <c:pt idx="0">
                  <c:v>2</c:v>
                </c:pt>
                <c:pt idx="1">
                  <c:v>8</c:v>
                </c:pt>
                <c:pt idx="2">
                  <c:v>12</c:v>
                </c:pt>
                <c:pt idx="3">
                  <c:v>3</c:v>
                </c:pt>
                <c:pt idx="4">
                  <c:v>0</c:v>
                </c:pt>
                <c:pt idx="5">
                  <c:v>0</c:v>
                </c:pt>
              </c:numCache>
            </c:numRef>
          </c:val>
        </c:ser>
        <c:ser>
          <c:idx val="1"/>
          <c:order val="1"/>
          <c:tx>
            <c:strRef>
              <c:f>'Graphs colomns in numbers (3)'!$C$1</c:f>
              <c:strCache>
                <c:ptCount val="1"/>
                <c:pt idx="0">
                  <c:v>Female</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'Graphs colomns in numbers (3)'!$A$2:$A$7</c:f>
              <c:strCache>
                <c:ptCount val="6"/>
                <c:pt idx="0">
                  <c:v>Top Management</c:v>
                </c:pt>
                <c:pt idx="1">
                  <c:v>Senior Management</c:v>
                </c:pt>
                <c:pt idx="2">
                  <c:v>Professional qualified</c:v>
                </c:pt>
                <c:pt idx="3">
                  <c:v>Skilled</c:v>
                </c:pt>
                <c:pt idx="4">
                  <c:v>Semi - skilled</c:v>
                </c:pt>
                <c:pt idx="5">
                  <c:v>Unskilled</c:v>
                </c:pt>
              </c:strCache>
            </c:strRef>
          </c:cat>
          <c:val>
            <c:numRef>
              <c:f>'Graphs colomns in numbers (3)'!$C$2:$C$7</c:f>
              <c:numCache>
                <c:formatCode>0</c:formatCode>
                <c:ptCount val="6"/>
                <c:pt idx="0">
                  <c:v>1</c:v>
                </c:pt>
                <c:pt idx="1">
                  <c:v>3</c:v>
                </c:pt>
                <c:pt idx="2">
                  <c:v>4</c:v>
                </c:pt>
                <c:pt idx="3">
                  <c:v>23</c:v>
                </c:pt>
                <c:pt idx="4">
                  <c:v>0</c:v>
                </c:pt>
                <c:pt idx="5">
                  <c:v>2</c:v>
                </c:pt>
              </c:numCache>
            </c:numRef>
          </c:val>
        </c:ser>
        <c:dLbls>
          <c:dLblPos val="outEnd"/>
          <c:showLegendKey val="0"/>
          <c:showVal val="1"/>
          <c:showCatName val="0"/>
          <c:showSerName val="0"/>
          <c:showPercent val="0"/>
          <c:showBubbleSize val="0"/>
        </c:dLbls>
        <c:gapWidth val="100"/>
        <c:overlap val="-24"/>
        <c:axId val="203149320"/>
        <c:axId val="203145400"/>
      </c:barChart>
      <c:catAx>
        <c:axId val="20314932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145400"/>
        <c:crosses val="autoZero"/>
        <c:auto val="1"/>
        <c:lblAlgn val="ctr"/>
        <c:lblOffset val="100"/>
        <c:noMultiLvlLbl val="0"/>
      </c:catAx>
      <c:valAx>
        <c:axId val="20314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14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lumMod val="75000"/>
      </a:schemeClr>
    </a:solidFill>
    <a:ln>
      <a:solidFill>
        <a:schemeClr val="accent1"/>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US" dirty="0"/>
              <a:t>2014/15 Annual Performance </a:t>
            </a:r>
            <a:r>
              <a:rPr lang="en-US" dirty="0" smtClean="0"/>
              <a:t>Incl. </a:t>
            </a:r>
            <a:r>
              <a:rPr lang="en-US" dirty="0"/>
              <a:t>DTT</a:t>
            </a:r>
            <a:endParaRPr lang="en-ZA" dirty="0"/>
          </a:p>
        </c:rich>
      </c:tx>
      <c:layout>
        <c:manualLayout>
          <c:xMode val="edge"/>
          <c:yMode val="edge"/>
          <c:x val="0.10134054144603322"/>
          <c:y val="2.6044362279529918E-2"/>
        </c:manualLayout>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6"/>
              </a:solidFill>
              <a:ln w="19050">
                <a:solidFill>
                  <a:schemeClr val="lt1"/>
                </a:solidFill>
              </a:ln>
              <a:effectLst/>
              <a:sp3d contourW="19050">
                <a:contourClr>
                  <a:schemeClr val="lt1"/>
                </a:contourClr>
              </a:sp3d>
            </c:spPr>
          </c:dPt>
          <c:dPt>
            <c:idx val="1"/>
            <c:bubble3D val="0"/>
            <c:spPr>
              <a:solidFill>
                <a:schemeClr val="accent5"/>
              </a:solidFill>
              <a:ln w="19050">
                <a:solidFill>
                  <a:schemeClr val="lt1"/>
                </a:solidFill>
              </a:ln>
              <a:effectLst/>
              <a:sp3d contourW="19050">
                <a:contourClr>
                  <a:schemeClr val="lt1"/>
                </a:contourClr>
              </a:sp3d>
            </c:spPr>
          </c:dPt>
          <c:dPt>
            <c:idx val="2"/>
            <c:bubble3D val="0"/>
            <c:spPr>
              <a:solidFill>
                <a:schemeClr val="accent4"/>
              </a:solidFill>
              <a:ln w="19050">
                <a:solidFill>
                  <a:schemeClr val="lt1"/>
                </a:solidFill>
              </a:ln>
              <a:effectLst/>
              <a:sp3d contourW="19050">
                <a:contourClr>
                  <a:schemeClr val="lt1"/>
                </a:contourClr>
              </a:sp3d>
            </c:spPr>
          </c:dPt>
          <c:dLbls>
            <c:dLbl>
              <c:idx val="0"/>
              <c:tx>
                <c:rich>
                  <a:bodyPr/>
                  <a:lstStyle/>
                  <a:p>
                    <a:fld id="{8BF37287-78AE-4883-80ED-50FA7D858063}" type="CATEGORYNAME">
                      <a:rPr lang="en-US" b="1">
                        <a:solidFill>
                          <a:sysClr val="windowText" lastClr="000000"/>
                        </a:solidFill>
                      </a:rPr>
                      <a:pPr/>
                      <a:t>[CATEGORY NAME]</a:t>
                    </a:fld>
                    <a:r>
                      <a:rPr lang="en-US" b="1" baseline="0" dirty="0">
                        <a:solidFill>
                          <a:sysClr val="windowText" lastClr="000000"/>
                        </a:solidFill>
                      </a:rPr>
                      <a:t>
</a:t>
                    </a:r>
                    <a:fld id="{36172162-A358-4DC6-BED4-5766E7D9EA8C}" type="PERCENTAGE">
                      <a:rPr lang="en-US" b="1" baseline="0">
                        <a:solidFill>
                          <a:sysClr val="windowText" lastClr="000000"/>
                        </a:solidFill>
                      </a:rPr>
                      <a:pPr/>
                      <a:t>[PERCENTAGE]</a:t>
                    </a:fld>
                    <a:endParaRPr lang="en-US" b="1" baseline="0" dirty="0">
                      <a:solidFill>
                        <a:sysClr val="windowText" lastClr="000000"/>
                      </a:solidFill>
                    </a:endParaRPr>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1"/>
              <c:tx>
                <c:rich>
                  <a:bodyPr/>
                  <a:lstStyle/>
                  <a:p>
                    <a:r>
                      <a:rPr lang="en-US" dirty="0" smtClean="0">
                        <a:solidFill>
                          <a:sysClr val="windowText" lastClr="000000"/>
                        </a:solidFill>
                      </a:rPr>
                      <a:t>Partially achieved</a:t>
                    </a:r>
                    <a:r>
                      <a:rPr lang="en-US" baseline="0" dirty="0" smtClean="0">
                        <a:solidFill>
                          <a:sysClr val="windowText" lastClr="000000"/>
                        </a:solidFill>
                      </a:rPr>
                      <a:t> Broadband</a:t>
                    </a:r>
                    <a:r>
                      <a:rPr lang="en-US" baseline="0" dirty="0">
                        <a:solidFill>
                          <a:sysClr val="windowText" lastClr="000000"/>
                        </a:solidFill>
                      </a:rPr>
                      <a:t>
</a:t>
                    </a:r>
                    <a:fld id="{6FF9B9C8-797E-459F-8DA8-87916033DA82}" type="PERCENTAGE">
                      <a:rPr lang="en-US" baseline="0">
                        <a:solidFill>
                          <a:sysClr val="windowText" lastClr="000000"/>
                        </a:solidFill>
                      </a:rPr>
                      <a:pPr/>
                      <a:t>[PERCENTAGE]</a:t>
                    </a:fld>
                    <a:endParaRPr lang="en-US" baseline="0" dirty="0">
                      <a:solidFill>
                        <a:sysClr val="windowText" lastClr="000000"/>
                      </a:solidFill>
                    </a:endParaRPr>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2"/>
              <c:tx>
                <c:rich>
                  <a:bodyPr/>
                  <a:lstStyle/>
                  <a:p>
                    <a:fld id="{3D50773F-9A03-46EC-BF4A-1DB03D876A51}" type="CATEGORYNAME">
                      <a:rPr lang="en-US" b="1">
                        <a:solidFill>
                          <a:sysClr val="windowText" lastClr="000000"/>
                        </a:solidFill>
                      </a:rPr>
                      <a:pPr/>
                      <a:t>[CATEGORY NAME]</a:t>
                    </a:fld>
                    <a:r>
                      <a:rPr lang="en-US" b="1" baseline="0" dirty="0">
                        <a:solidFill>
                          <a:sysClr val="windowText" lastClr="000000"/>
                        </a:solidFill>
                      </a:rPr>
                      <a:t>
</a:t>
                    </a:r>
                    <a:fld id="{5A9E98C8-AB7B-4BEC-8127-8F4EDB4A1693}" type="PERCENTAGE">
                      <a:rPr lang="en-US" b="1" baseline="0">
                        <a:solidFill>
                          <a:sysClr val="windowText" lastClr="000000"/>
                        </a:solidFill>
                      </a:rPr>
                      <a:pPr/>
                      <a:t>[PERCENTAGE]</a:t>
                    </a:fld>
                    <a:endParaRPr lang="en-US" b="1" baseline="0" dirty="0">
                      <a:solidFill>
                        <a:sysClr val="windowText" lastClr="000000"/>
                      </a:solidFill>
                    </a:endParaRPr>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multiLvlStrRef>
              <c:f>'Pie chart (4)'!$A$1:$B$3</c:f>
              <c:multiLvlStrCache>
                <c:ptCount val="3"/>
                <c:lvl>
                  <c:pt idx="0">
                    <c:v>Schools Connetivity</c:v>
                  </c:pt>
                  <c:pt idx="1">
                    <c:v>Braodband</c:v>
                  </c:pt>
                  <c:pt idx="2">
                    <c:v>DTT</c:v>
                  </c:pt>
                </c:lvl>
                <c:lvl>
                  <c:pt idx="0">
                    <c:v>Achieved</c:v>
                  </c:pt>
                  <c:pt idx="1">
                    <c:v>Partially achieved</c:v>
                  </c:pt>
                  <c:pt idx="2">
                    <c:v>Not achieved</c:v>
                  </c:pt>
                </c:lvl>
              </c:multiLvlStrCache>
            </c:multiLvlStrRef>
          </c:cat>
          <c:val>
            <c:numRef>
              <c:f>'Pie chart (4)'!$C$1:$C$3</c:f>
              <c:numCache>
                <c:formatCode>General</c:formatCode>
                <c:ptCount val="3"/>
                <c:pt idx="0">
                  <c:v>2</c:v>
                </c:pt>
                <c:pt idx="1">
                  <c:v>1</c:v>
                </c:pt>
                <c:pt idx="2">
                  <c:v>1</c:v>
                </c:pt>
              </c:numCache>
            </c:numRef>
          </c:val>
        </c:ser>
        <c:dLbls>
          <c:dLblPos val="inEnd"/>
          <c:showLegendKey val="0"/>
          <c:showVal val="0"/>
          <c:showCatName val="1"/>
          <c:showSerName val="0"/>
          <c:showPercent val="1"/>
          <c:showBubbleSize val="0"/>
          <c:showLeaderLines val="1"/>
        </c:dLbls>
      </c:pie3DChart>
      <c:spPr>
        <a:noFill/>
        <a:ln>
          <a:noFill/>
        </a:ln>
        <a:effectLst/>
      </c:spPr>
    </c:plotArea>
    <c:legend>
      <c:legendPos val="t"/>
      <c:legendEntry>
        <c:idx val="0"/>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1.3513392524061777E-2"/>
          <c:y val="0.18866653705143874"/>
          <c:w val="0.96746129064246567"/>
          <c:h val="6.9902439780592851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accent3">
        <a:lumMod val="60000"/>
        <a:lumOff val="40000"/>
      </a:schemeClr>
    </a:solid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US" dirty="0"/>
              <a:t>2014/15 Annual Performance </a:t>
            </a:r>
            <a:r>
              <a:rPr lang="en-US" dirty="0" smtClean="0"/>
              <a:t>excl. </a:t>
            </a:r>
            <a:r>
              <a:rPr lang="en-US" dirty="0"/>
              <a:t>DTT</a:t>
            </a:r>
            <a:endParaRPr lang="en-ZA" dirty="0"/>
          </a:p>
        </c:rich>
      </c:tx>
      <c:layout>
        <c:manualLayout>
          <c:xMode val="edge"/>
          <c:yMode val="edge"/>
          <c:x val="0.11787510936132983"/>
          <c:y val="3.034613107736531E-2"/>
        </c:manualLayout>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19050">
                <a:solidFill>
                  <a:schemeClr val="lt1"/>
                </a:solidFill>
              </a:ln>
              <a:effectLst/>
              <a:sp3d contourW="19050">
                <a:contourClr>
                  <a:schemeClr val="lt1"/>
                </a:contourClr>
              </a:sp3d>
            </c:spPr>
          </c:dPt>
          <c:dPt>
            <c:idx val="1"/>
            <c:bubble3D val="0"/>
            <c:spPr>
              <a:solidFill>
                <a:schemeClr val="accent3"/>
              </a:solidFill>
              <a:ln w="19050">
                <a:solidFill>
                  <a:schemeClr val="lt1"/>
                </a:solidFill>
              </a:ln>
              <a:effectLst/>
              <a:sp3d contourW="19050">
                <a:contourClr>
                  <a:schemeClr val="lt1"/>
                </a:contourClr>
              </a:sp3d>
            </c:spPr>
          </c:dPt>
          <c:dPt>
            <c:idx val="2"/>
            <c:bubble3D val="0"/>
            <c:spPr>
              <a:solidFill>
                <a:schemeClr val="accent5"/>
              </a:solidFill>
              <a:ln w="19050">
                <a:solidFill>
                  <a:schemeClr val="lt1"/>
                </a:solidFill>
              </a:ln>
              <a:effectLst/>
              <a:sp3d contourW="19050">
                <a:contourClr>
                  <a:schemeClr val="lt1"/>
                </a:contourClr>
              </a:sp3d>
            </c:spPr>
          </c:dPt>
          <c:dLbls>
            <c:dLbl>
              <c:idx val="0"/>
              <c:tx>
                <c:rich>
                  <a:bodyPr/>
                  <a:lstStyle/>
                  <a:p>
                    <a:fld id="{8BF37287-78AE-4883-80ED-50FA7D858063}" type="CATEGORYNAME">
                      <a:rPr lang="en-US" b="1">
                        <a:solidFill>
                          <a:sysClr val="windowText" lastClr="000000"/>
                        </a:solidFill>
                      </a:rPr>
                      <a:pPr/>
                      <a:t>[CATEGORY NAME]</a:t>
                    </a:fld>
                    <a:r>
                      <a:rPr lang="en-US" b="1" baseline="0" dirty="0">
                        <a:solidFill>
                          <a:sysClr val="windowText" lastClr="000000"/>
                        </a:solidFill>
                      </a:rPr>
                      <a:t>
</a:t>
                    </a:r>
                    <a:fld id="{36172162-A358-4DC6-BED4-5766E7D9EA8C}" type="PERCENTAGE">
                      <a:rPr lang="en-US" b="1" baseline="0">
                        <a:solidFill>
                          <a:sysClr val="windowText" lastClr="000000"/>
                        </a:solidFill>
                      </a:rPr>
                      <a:pPr/>
                      <a:t>[PERCENTAGE]</a:t>
                    </a:fld>
                    <a:endParaRPr lang="en-US" b="1" baseline="0" dirty="0">
                      <a:solidFill>
                        <a:sysClr val="windowText" lastClr="000000"/>
                      </a:solidFill>
                    </a:endParaRPr>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1"/>
              <c:tx>
                <c:rich>
                  <a:bodyPr/>
                  <a:lstStyle/>
                  <a:p>
                    <a:r>
                      <a:rPr lang="en-US" dirty="0" smtClean="0">
                        <a:solidFill>
                          <a:sysClr val="windowText" lastClr="000000"/>
                        </a:solidFill>
                      </a:rPr>
                      <a:t>Partially Achieved Broadband</a:t>
                    </a:r>
                    <a:r>
                      <a:rPr lang="en-US" baseline="0" dirty="0">
                        <a:solidFill>
                          <a:sysClr val="windowText" lastClr="000000"/>
                        </a:solidFill>
                      </a:rPr>
                      <a:t>
</a:t>
                    </a:r>
                    <a:fld id="{EDB1C11A-26CC-4E29-888A-1A50EEE1827C}" type="PERCENTAGE">
                      <a:rPr lang="en-US" baseline="0">
                        <a:solidFill>
                          <a:sysClr val="windowText" lastClr="000000"/>
                        </a:solidFill>
                      </a:rPr>
                      <a:pPr/>
                      <a:t>[PERCENTAGE]</a:t>
                    </a:fld>
                    <a:endParaRPr lang="en-US" baseline="0" dirty="0">
                      <a:solidFill>
                        <a:sysClr val="windowText" lastClr="000000"/>
                      </a:solidFill>
                    </a:endParaRPr>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Lst>
            </c:dLbl>
            <c:dLbl>
              <c:idx val="2"/>
              <c:tx>
                <c:rich>
                  <a:bodyPr/>
                  <a:lstStyle/>
                  <a:p>
                    <a:fld id="{3D50773F-9A03-46EC-BF4A-1DB03D876A51}" type="CATEGORYNAME">
                      <a:rPr lang="en-US" b="1">
                        <a:solidFill>
                          <a:sysClr val="windowText" lastClr="000000"/>
                        </a:solidFill>
                      </a:rPr>
                      <a:pPr/>
                      <a:t>[CATEGORY NAME]</a:t>
                    </a:fld>
                    <a:r>
                      <a:rPr lang="en-US" b="1" baseline="0" dirty="0">
                        <a:solidFill>
                          <a:sysClr val="windowText" lastClr="000000"/>
                        </a:solidFill>
                      </a:rPr>
                      <a:t>
</a:t>
                    </a:r>
                    <a:fld id="{5A9E98C8-AB7B-4BEC-8127-8F4EDB4A1693}" type="PERCENTAGE">
                      <a:rPr lang="en-US" b="1" baseline="0">
                        <a:solidFill>
                          <a:sysClr val="windowText" lastClr="000000"/>
                        </a:solidFill>
                      </a:rPr>
                      <a:pPr/>
                      <a:t>[PERCENTAGE]</a:t>
                    </a:fld>
                    <a:endParaRPr lang="en-US" b="1" baseline="0" dirty="0">
                      <a:solidFill>
                        <a:sysClr val="windowText" lastClr="000000"/>
                      </a:solidFill>
                    </a:endParaRPr>
                  </a:p>
                </c:rich>
              </c:tx>
              <c:dLblPos val="inEnd"/>
              <c:showLegendKey val="0"/>
              <c:showVal val="0"/>
              <c:showCatName val="1"/>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multiLvlStrRef>
              <c:f>'Pie chart (4)'!$A$1:$B$3</c:f>
              <c:multiLvlStrCache>
                <c:ptCount val="3"/>
                <c:lvl>
                  <c:pt idx="0">
                    <c:v>Schools Connetivity</c:v>
                  </c:pt>
                  <c:pt idx="1">
                    <c:v>Braodband</c:v>
                  </c:pt>
                  <c:pt idx="2">
                    <c:v>DTT</c:v>
                  </c:pt>
                </c:lvl>
                <c:lvl>
                  <c:pt idx="0">
                    <c:v>Achieved</c:v>
                  </c:pt>
                  <c:pt idx="1">
                    <c:v>Partially achieved</c:v>
                  </c:pt>
                  <c:pt idx="2">
                    <c:v>Not achieved</c:v>
                  </c:pt>
                </c:lvl>
              </c:multiLvlStrCache>
            </c:multiLvlStrRef>
          </c:cat>
          <c:val>
            <c:numRef>
              <c:f>'Pie chart (4)'!$C$1:$C$3</c:f>
              <c:numCache>
                <c:formatCode>General</c:formatCode>
                <c:ptCount val="3"/>
                <c:pt idx="0">
                  <c:v>2</c:v>
                </c:pt>
                <c:pt idx="1">
                  <c:v>1</c:v>
                </c:pt>
              </c:numCache>
            </c:numRef>
          </c:val>
        </c:ser>
        <c:dLbls>
          <c:dLblPos val="inEnd"/>
          <c:showLegendKey val="0"/>
          <c:showVal val="0"/>
          <c:showCatName val="1"/>
          <c:showSerName val="0"/>
          <c:showPercent val="1"/>
          <c:showBubbleSize val="0"/>
          <c:showLeaderLines val="1"/>
        </c:dLbls>
      </c:pie3DChart>
      <c:spPr>
        <a:noFill/>
        <a:ln>
          <a:noFill/>
        </a:ln>
        <a:effectLst/>
      </c:spPr>
    </c:plotArea>
    <c:legend>
      <c:legendPos val="t"/>
      <c:layout>
        <c:manualLayout>
          <c:xMode val="edge"/>
          <c:yMode val="edge"/>
          <c:x val="2.1511821572978922E-2"/>
          <c:y val="0.17892191571866217"/>
          <c:w val="0.97848822023925031"/>
          <c:h val="7.1586382077255262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accent5">
        <a:lumMod val="40000"/>
        <a:lumOff val="60000"/>
      </a:schemeClr>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defRPr sz="1197"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22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80B2BAE0-BDD1-4E53-B110-9B1501B92B77}" type="datetimeFigureOut">
              <a:rPr lang="en-US" smtClean="0"/>
              <a:pPr/>
              <a:t>10/7/2015</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C78CC770-E5F4-4CD9-8D03-357033108C71}" type="slidenum">
              <a:rPr lang="en-US" smtClean="0"/>
              <a:pPr/>
              <a:t>‹#›</a:t>
            </a:fld>
            <a:endParaRPr lang="en-US" dirty="0"/>
          </a:p>
        </p:txBody>
      </p:sp>
    </p:spTree>
    <p:extLst>
      <p:ext uri="{BB962C8B-B14F-4D97-AF65-F5344CB8AC3E}">
        <p14:creationId xmlns:p14="http://schemas.microsoft.com/office/powerpoint/2010/main" val="3874889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8CC770-E5F4-4CD9-8D03-357033108C71}" type="slidenum">
              <a:rPr lang="en-US" smtClean="0"/>
              <a:pPr/>
              <a:t>1</a:t>
            </a:fld>
            <a:endParaRPr lang="en-US" dirty="0"/>
          </a:p>
        </p:txBody>
      </p:sp>
    </p:spTree>
    <p:extLst>
      <p:ext uri="{BB962C8B-B14F-4D97-AF65-F5344CB8AC3E}">
        <p14:creationId xmlns:p14="http://schemas.microsoft.com/office/powerpoint/2010/main" val="3467408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C78CC770-E5F4-4CD9-8D03-357033108C71}" type="slidenum">
              <a:rPr lang="en-US" smtClean="0"/>
              <a:pPr/>
              <a:t>3</a:t>
            </a:fld>
            <a:endParaRPr lang="en-US" dirty="0"/>
          </a:p>
        </p:txBody>
      </p:sp>
    </p:spTree>
    <p:extLst>
      <p:ext uri="{BB962C8B-B14F-4D97-AF65-F5344CB8AC3E}">
        <p14:creationId xmlns:p14="http://schemas.microsoft.com/office/powerpoint/2010/main" val="1962015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C78CC770-E5F4-4CD9-8D03-357033108C71}" type="slidenum">
              <a:rPr lang="en-US" smtClean="0"/>
              <a:pPr/>
              <a:t>4</a:t>
            </a:fld>
            <a:endParaRPr lang="en-US" dirty="0"/>
          </a:p>
        </p:txBody>
      </p:sp>
    </p:spTree>
    <p:extLst>
      <p:ext uri="{BB962C8B-B14F-4D97-AF65-F5344CB8AC3E}">
        <p14:creationId xmlns:p14="http://schemas.microsoft.com/office/powerpoint/2010/main" val="591922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C78CC770-E5F4-4CD9-8D03-357033108C71}" type="slidenum">
              <a:rPr lang="en-US" smtClean="0"/>
              <a:pPr/>
              <a:t>7</a:t>
            </a:fld>
            <a:endParaRPr lang="en-US" dirty="0"/>
          </a:p>
        </p:txBody>
      </p:sp>
    </p:spTree>
    <p:extLst>
      <p:ext uri="{BB962C8B-B14F-4D97-AF65-F5344CB8AC3E}">
        <p14:creationId xmlns:p14="http://schemas.microsoft.com/office/powerpoint/2010/main" val="2918689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C78CC770-E5F4-4CD9-8D03-357033108C71}" type="slidenum">
              <a:rPr lang="en-US" smtClean="0"/>
              <a:pPr/>
              <a:t>9</a:t>
            </a:fld>
            <a:endParaRPr lang="en-US" dirty="0"/>
          </a:p>
        </p:txBody>
      </p:sp>
    </p:spTree>
    <p:extLst>
      <p:ext uri="{BB962C8B-B14F-4D97-AF65-F5344CB8AC3E}">
        <p14:creationId xmlns:p14="http://schemas.microsoft.com/office/powerpoint/2010/main" val="2433713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C78CC770-E5F4-4CD9-8D03-357033108C71}" type="slidenum">
              <a:rPr lang="en-US" smtClean="0"/>
              <a:pPr/>
              <a:t>10</a:t>
            </a:fld>
            <a:endParaRPr lang="en-US" dirty="0"/>
          </a:p>
        </p:txBody>
      </p:sp>
    </p:spTree>
    <p:extLst>
      <p:ext uri="{BB962C8B-B14F-4D97-AF65-F5344CB8AC3E}">
        <p14:creationId xmlns:p14="http://schemas.microsoft.com/office/powerpoint/2010/main" val="869642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C78CC770-E5F4-4CD9-8D03-357033108C71}" type="slidenum">
              <a:rPr lang="en-US" smtClean="0"/>
              <a:pPr/>
              <a:t>11</a:t>
            </a:fld>
            <a:endParaRPr lang="en-US" dirty="0"/>
          </a:p>
        </p:txBody>
      </p:sp>
    </p:spTree>
    <p:extLst>
      <p:ext uri="{BB962C8B-B14F-4D97-AF65-F5344CB8AC3E}">
        <p14:creationId xmlns:p14="http://schemas.microsoft.com/office/powerpoint/2010/main" val="3624214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C78CC770-E5F4-4CD9-8D03-357033108C71}" type="slidenum">
              <a:rPr lang="en-US" smtClean="0"/>
              <a:pPr/>
              <a:t>13</a:t>
            </a:fld>
            <a:endParaRPr lang="en-US" dirty="0"/>
          </a:p>
        </p:txBody>
      </p:sp>
    </p:spTree>
    <p:extLst>
      <p:ext uri="{BB962C8B-B14F-4D97-AF65-F5344CB8AC3E}">
        <p14:creationId xmlns:p14="http://schemas.microsoft.com/office/powerpoint/2010/main" val="2815177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7" descr="Untitled-1-1"/>
          <p:cNvPicPr>
            <a:picLocks noChangeAspect="1" noChangeArrowheads="1"/>
          </p:cNvPicPr>
          <p:nvPr userDrawn="1"/>
        </p:nvPicPr>
        <p:blipFill>
          <a:blip r:embed="rId2" cstate="print"/>
          <a:srcRect/>
          <a:stretch>
            <a:fillRect/>
          </a:stretch>
        </p:blipFill>
        <p:spPr bwMode="auto">
          <a:xfrm>
            <a:off x="0" y="0"/>
            <a:ext cx="9145588" cy="6859588"/>
          </a:xfrm>
          <a:prstGeom prst="rect">
            <a:avLst/>
          </a:prstGeom>
          <a:noFill/>
          <a:ln w="9525">
            <a:noFill/>
            <a:miter lim="800000"/>
            <a:headEnd/>
            <a:tailEnd/>
          </a:ln>
        </p:spPr>
      </p:pic>
      <p:sp>
        <p:nvSpPr>
          <p:cNvPr id="2" name="Title 1"/>
          <p:cNvSpPr>
            <a:spLocks noGrp="1"/>
          </p:cNvSpPr>
          <p:nvPr>
            <p:ph type="ctrTitle"/>
          </p:nvPr>
        </p:nvSpPr>
        <p:spPr>
          <a:xfrm>
            <a:off x="179512" y="1556792"/>
            <a:ext cx="5472608" cy="1470025"/>
          </a:xfrm>
        </p:spPr>
        <p:txBody>
          <a:bodyPr/>
          <a:lstStyle>
            <a:lvl1pPr algn="l">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79512" y="3068960"/>
            <a:ext cx="5472608" cy="1752600"/>
          </a:xfrm>
        </p:spPr>
        <p:txBody>
          <a:bodyPr>
            <a:normAutofit/>
          </a:bodyPr>
          <a:lstStyle>
            <a:lvl1pPr marL="0" indent="0" algn="l">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3B593CE-2B1F-49A6-8E5A-42F69BE0842A}" type="datetime1">
              <a:rPr lang="en-US" smtClean="0"/>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D1AF37-56A7-4E2F-87A5-0FC0E3D02D6C}" type="slidenum">
              <a:rPr lang="en-US" smtClean="0"/>
              <a:pPr/>
              <a:t>‹#›</a:t>
            </a:fld>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35896" y="4797152"/>
            <a:ext cx="1440160" cy="144016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vl1pPr>
            <a:lvl2pPr>
              <a:defRPr sz="2000"/>
            </a:lvl2pPr>
            <a:lvl3pPr>
              <a:defRPr sz="1800"/>
            </a:lvl3pPr>
            <a:lvl4pPr>
              <a:defRPr sz="16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427D31D-2BE4-4E93-925E-0A1A729353C4}" type="datetime1">
              <a:rPr lang="en-US" smtClean="0"/>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D1AF37-56A7-4E2F-87A5-0FC0E3D02D6C}"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69985" y="-13775"/>
            <a:ext cx="1210527" cy="121052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7" descr="Untitled-1-1"/>
          <p:cNvPicPr>
            <a:picLocks noChangeAspect="1" noChangeArrowheads="1"/>
          </p:cNvPicPr>
          <p:nvPr userDrawn="1"/>
        </p:nvPicPr>
        <p:blipFill>
          <a:blip r:embed="rId2" cstate="print"/>
          <a:srcRect t="70983" b="10121"/>
          <a:stretch>
            <a:fillRect/>
          </a:stretch>
        </p:blipFill>
        <p:spPr bwMode="auto">
          <a:xfrm>
            <a:off x="0" y="0"/>
            <a:ext cx="9145588" cy="1296144"/>
          </a:xfrm>
          <a:prstGeom prst="rect">
            <a:avLst/>
          </a:prstGeom>
          <a:noFill/>
          <a:ln w="9525">
            <a:noFill/>
            <a:miter lim="800000"/>
            <a:headEnd/>
            <a:tailEnd/>
          </a:ln>
        </p:spPr>
      </p:pic>
      <p:sp>
        <p:nvSpPr>
          <p:cNvPr id="2" name="Title 1"/>
          <p:cNvSpPr>
            <a:spLocks noGrp="1"/>
          </p:cNvSpPr>
          <p:nvPr>
            <p:ph type="title"/>
          </p:nvPr>
        </p:nvSpPr>
        <p:spPr>
          <a:xfrm>
            <a:off x="722313" y="4137099"/>
            <a:ext cx="7772400" cy="1362075"/>
          </a:xfrm>
        </p:spPr>
        <p:txBody>
          <a:bodyPr anchor="t">
            <a:normAutofit/>
          </a:bodyPr>
          <a:lstStyle>
            <a:lvl1pPr algn="l">
              <a:defRPr sz="3600" b="0" cap="none" baseline="0">
                <a:latin typeface="Calibri"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636912"/>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BC6D23-E024-4D4F-AD33-191B33DF78C7}" type="datetime1">
              <a:rPr lang="en-US" smtClean="0"/>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D1AF37-56A7-4E2F-87A5-0FC0E3D02D6C}" type="slidenum">
              <a:rPr lang="en-US" smtClean="0"/>
              <a:pPr/>
              <a:t>‹#›</a:t>
            </a:fld>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09945" y="-13775"/>
            <a:ext cx="1570567" cy="1570567"/>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5141168"/>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5141168"/>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3BE9A151-84CE-455F-B059-56DD14BB3052}" type="datetime1">
              <a:rPr lang="en-US" smtClean="0"/>
              <a:t>10/7/2015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D1AF37-56A7-4E2F-87A5-0FC0E3D02D6C}"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69985" y="-13775"/>
            <a:ext cx="1210527" cy="1210527"/>
          </a:xfrm>
          <a:prstGeom prst="rect">
            <a:avLst/>
          </a:prstGeom>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198EE0-5DE9-4CFC-8881-8B2577C4FC59}" type="datetime1">
              <a:rPr lang="en-US" smtClean="0"/>
              <a:t>10/7/2015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5D1AF37-56A7-4E2F-87A5-0FC0E3D02D6C}"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69985" y="-13775"/>
            <a:ext cx="1210527" cy="1210527"/>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4CD560-AAA6-4F9E-A8E4-CA36BD7704C2}" type="datetime1">
              <a:rPr lang="en-US" smtClean="0"/>
              <a:t>10/7/2015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5D1AF37-56A7-4E2F-87A5-0FC0E3D02D6C}"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69985" y="-13775"/>
            <a:ext cx="1210527" cy="121052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BB6DF2-96A6-4359-874C-46EDD0A316FC}" type="datetime1">
              <a:rPr lang="en-US" smtClean="0"/>
              <a:t>10/7/2015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5D1AF37-56A7-4E2F-87A5-0FC0E3D02D6C}" type="slidenum">
              <a:rPr lang="en-US" smtClean="0"/>
              <a:pPr/>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69985" y="-13775"/>
            <a:ext cx="1210527" cy="121052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1488"/>
            <a:ext cx="3008313" cy="11912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591488"/>
            <a:ext cx="5111750" cy="55346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916832"/>
            <a:ext cx="3008313" cy="420933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931BDE44-3050-4BB8-89F8-366C46D561CF}" type="datetime1">
              <a:rPr lang="en-US" smtClean="0"/>
              <a:t>10/7/2015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D1AF37-56A7-4E2F-87A5-0FC0E3D02D6C}"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69985" y="-13775"/>
            <a:ext cx="1210527" cy="121052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2574A0-A592-416D-AF5F-2CEAD7DBD978}" type="datetime1">
              <a:rPr lang="en-US" smtClean="0"/>
              <a:t>10/7/2015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D1AF37-56A7-4E2F-87A5-0FC0E3D02D6C}"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69985" y="-13775"/>
            <a:ext cx="1210527" cy="1210527"/>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C52688-7079-456D-B80F-4AC11976387E}" type="datetime1">
              <a:rPr lang="en-US" smtClean="0"/>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D1AF37-56A7-4E2F-87A5-0FC0E3D02D6C}"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69985" y="-13775"/>
            <a:ext cx="1210527" cy="1210527"/>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20688"/>
            <a:ext cx="2057400" cy="55054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20688"/>
            <a:ext cx="6019800" cy="55054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73490C-A2BC-4A1B-AEA9-E55C72D855B7}" type="datetime1">
              <a:rPr lang="en-US" smtClean="0"/>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D1AF37-56A7-4E2F-87A5-0FC0E3D02D6C}"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69985" y="-13775"/>
            <a:ext cx="1210527" cy="1210527"/>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4" name="Picture 7" descr="Untitled-1-1"/>
          <p:cNvPicPr>
            <a:picLocks noChangeAspect="1" noChangeArrowheads="1"/>
          </p:cNvPicPr>
          <p:nvPr userDrawn="1"/>
        </p:nvPicPr>
        <p:blipFill>
          <a:blip r:embed="rId2" cstate="print"/>
          <a:srcRect t="70982" b="10121"/>
          <a:stretch>
            <a:fillRect/>
          </a:stretch>
        </p:blipFill>
        <p:spPr bwMode="auto">
          <a:xfrm>
            <a:off x="0" y="0"/>
            <a:ext cx="9145588" cy="1295400"/>
          </a:xfrm>
          <a:prstGeom prst="rect">
            <a:avLst/>
          </a:prstGeom>
          <a:noFill/>
          <a:ln w="9525">
            <a:noFill/>
            <a:miter lim="800000"/>
            <a:headEnd/>
            <a:tailEnd/>
          </a:ln>
        </p:spPr>
      </p:pic>
      <p:pic>
        <p:nvPicPr>
          <p:cNvPr id="5" name="Picture 13"/>
          <p:cNvPicPr>
            <a:picLocks noChangeAspect="1"/>
          </p:cNvPicPr>
          <p:nvPr userDrawn="1"/>
        </p:nvPicPr>
        <p:blipFill>
          <a:blip r:embed="rId3" cstate="print"/>
          <a:srcRect/>
          <a:stretch>
            <a:fillRect/>
          </a:stretch>
        </p:blipFill>
        <p:spPr bwMode="auto">
          <a:xfrm>
            <a:off x="7610475" y="-14288"/>
            <a:ext cx="1570038" cy="1571626"/>
          </a:xfrm>
          <a:prstGeom prst="rect">
            <a:avLst/>
          </a:prstGeom>
          <a:noFill/>
          <a:ln w="9525">
            <a:noFill/>
            <a:miter lim="800000"/>
            <a:headEnd/>
            <a:tailEnd/>
          </a:ln>
        </p:spPr>
      </p:pic>
      <p:sp>
        <p:nvSpPr>
          <p:cNvPr id="2" name="Title 1"/>
          <p:cNvSpPr>
            <a:spLocks noGrp="1"/>
          </p:cNvSpPr>
          <p:nvPr>
            <p:ph type="title"/>
          </p:nvPr>
        </p:nvSpPr>
        <p:spPr>
          <a:xfrm>
            <a:off x="722313" y="2996952"/>
            <a:ext cx="7772400" cy="1498283"/>
          </a:xfrm>
        </p:spPr>
        <p:txBody>
          <a:bodyPr anchor="t">
            <a:normAutofit/>
          </a:bodyPr>
          <a:lstStyle>
            <a:lvl1pPr algn="ctr">
              <a:defRPr sz="4400" b="1" cap="none" baseline="0">
                <a:latin typeface="Calibri" pitchFamily="34" charset="0"/>
              </a:defRPr>
            </a:lvl1pPr>
          </a:lstStyle>
          <a:p>
            <a:r>
              <a:rPr lang="en-US" dirty="0" smtClean="0"/>
              <a:t>Click to edit Master title style</a:t>
            </a:r>
            <a:endParaRPr lang="en-US" dirty="0"/>
          </a:p>
        </p:txBody>
      </p:sp>
      <p:sp>
        <p:nvSpPr>
          <p:cNvPr id="6" name="Date Placeholder 3"/>
          <p:cNvSpPr>
            <a:spLocks noGrp="1"/>
          </p:cNvSpPr>
          <p:nvPr>
            <p:ph type="dt" sz="half" idx="10"/>
          </p:nvPr>
        </p:nvSpPr>
        <p:spPr/>
        <p:txBody>
          <a:bodyPr/>
          <a:lstStyle>
            <a:lvl1pPr>
              <a:defRPr/>
            </a:lvl1pPr>
          </a:lstStyle>
          <a:p>
            <a:pPr>
              <a:defRPr/>
            </a:pPr>
            <a:fld id="{A5061BDC-7FA4-4CB8-A9CC-32022A5242BD}" type="datetime1">
              <a:rPr lang="en-US" smtClean="0"/>
              <a:t>10/7/2015</a:t>
            </a:fld>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dirty="0"/>
          </a:p>
        </p:txBody>
      </p:sp>
      <p:sp>
        <p:nvSpPr>
          <p:cNvPr id="8" name="Slide Number Placeholder 5"/>
          <p:cNvSpPr>
            <a:spLocks noGrp="1"/>
          </p:cNvSpPr>
          <p:nvPr>
            <p:ph type="sldNum" sz="quarter" idx="12"/>
          </p:nvPr>
        </p:nvSpPr>
        <p:spPr/>
        <p:txBody>
          <a:bodyPr/>
          <a:lstStyle>
            <a:lvl1pPr>
              <a:defRPr/>
            </a:lvl1pPr>
          </a:lstStyle>
          <a:p>
            <a:pPr>
              <a:defRPr/>
            </a:pPr>
            <a:fld id="{656585EE-E153-4A5E-BC81-D543F2C9EE03}" type="slidenum">
              <a:rPr lang="en-US"/>
              <a:pPr>
                <a:defRPr/>
              </a:pPr>
              <a:t>‹#›</a:t>
            </a:fld>
            <a:endParaRPr lang="en-US" dirty="0"/>
          </a:p>
        </p:txBody>
      </p:sp>
    </p:spTree>
    <p:extLst>
      <p:ext uri="{BB962C8B-B14F-4D97-AF65-F5344CB8AC3E}">
        <p14:creationId xmlns:p14="http://schemas.microsoft.com/office/powerpoint/2010/main" val="73935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7544" y="620688"/>
            <a:ext cx="8219256" cy="7969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514116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03C78-8669-43C3-8E2B-F68D7049550F}" type="datetime1">
              <a:rPr lang="en-US" smtClean="0"/>
              <a:t>10/7/2015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D1AF37-56A7-4E2F-87A5-0FC0E3D02D6C}" type="slidenum">
              <a:rPr lang="en-US" smtClean="0"/>
              <a:pPr/>
              <a:t>‹#›</a:t>
            </a:fld>
            <a:endParaRPr lang="en-US" dirty="0"/>
          </a:p>
        </p:txBody>
      </p:sp>
      <p:grpSp>
        <p:nvGrpSpPr>
          <p:cNvPr id="11" name="Group 10"/>
          <p:cNvGrpSpPr/>
          <p:nvPr userDrawn="1"/>
        </p:nvGrpSpPr>
        <p:grpSpPr>
          <a:xfrm>
            <a:off x="0" y="0"/>
            <a:ext cx="9145588" cy="620688"/>
            <a:chOff x="0" y="0"/>
            <a:chExt cx="9145588" cy="620688"/>
          </a:xfrm>
        </p:grpSpPr>
        <p:pic>
          <p:nvPicPr>
            <p:cNvPr id="10" name="Picture 7" descr="Untitled-1-1"/>
            <p:cNvPicPr>
              <a:picLocks noChangeAspect="1" noChangeArrowheads="1"/>
            </p:cNvPicPr>
            <p:nvPr userDrawn="1"/>
          </p:nvPicPr>
          <p:blipFill>
            <a:blip r:embed="rId14" cstate="print"/>
            <a:srcRect b="90952"/>
            <a:stretch>
              <a:fillRect/>
            </a:stretch>
          </p:blipFill>
          <p:spPr bwMode="auto">
            <a:xfrm>
              <a:off x="0" y="0"/>
              <a:ext cx="9145588" cy="620688"/>
            </a:xfrm>
            <a:prstGeom prst="rect">
              <a:avLst/>
            </a:prstGeom>
            <a:noFill/>
            <a:ln w="9525">
              <a:noFill/>
              <a:miter lim="800000"/>
              <a:headEnd/>
              <a:tailEnd/>
            </a:ln>
          </p:spPr>
        </p:pic>
        <p:pic>
          <p:nvPicPr>
            <p:cNvPr id="8" name="Picture 7" descr="Untitled-1-1"/>
            <p:cNvPicPr>
              <a:picLocks noChangeAspect="1" noChangeArrowheads="1"/>
            </p:cNvPicPr>
            <p:nvPr userDrawn="1"/>
          </p:nvPicPr>
          <p:blipFill>
            <a:blip r:embed="rId15" cstate="print"/>
            <a:srcRect l="9049" t="70983" r="64968" b="10121"/>
            <a:stretch>
              <a:fillRect/>
            </a:stretch>
          </p:blipFill>
          <p:spPr bwMode="auto">
            <a:xfrm>
              <a:off x="0" y="0"/>
              <a:ext cx="1122000" cy="612000"/>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oleObject" Target="../embeddings/oleObject6.bin"/><Relationship Id="rId5" Type="http://schemas.openxmlformats.org/officeDocument/2006/relationships/image" Target="../media/image8.emf"/><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oleObject" Target="../embeddings/oleObject7.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r>
            <a:br>
              <a:rPr lang="en-US" dirty="0" smtClean="0"/>
            </a:br>
            <a:endParaRPr lang="en-US" dirty="0"/>
          </a:p>
        </p:txBody>
      </p:sp>
      <p:sp>
        <p:nvSpPr>
          <p:cNvPr id="3" name="Subtitle 2"/>
          <p:cNvSpPr>
            <a:spLocks noGrp="1"/>
          </p:cNvSpPr>
          <p:nvPr>
            <p:ph type="subTitle" idx="1"/>
          </p:nvPr>
        </p:nvSpPr>
        <p:spPr>
          <a:xfrm>
            <a:off x="179512" y="764704"/>
            <a:ext cx="8856984" cy="4320480"/>
          </a:xfrm>
        </p:spPr>
        <p:txBody>
          <a:bodyPr>
            <a:normAutofit fontScale="85000" lnSpcReduction="20000"/>
          </a:bodyPr>
          <a:lstStyle/>
          <a:p>
            <a:r>
              <a:rPr lang="en-US" b="1" dirty="0" smtClean="0"/>
              <a:t>Presentation to Portfolio Committee on Telecommunications &amp; Postal Services</a:t>
            </a:r>
          </a:p>
          <a:p>
            <a:r>
              <a:rPr lang="en-US" sz="2400" b="1" dirty="0" smtClean="0"/>
              <a:t>Chairperson, Honourable  Ms. </a:t>
            </a:r>
            <a:r>
              <a:rPr lang="en-US" sz="2400" b="1" dirty="0"/>
              <a:t>M Kubayi, </a:t>
            </a:r>
            <a:r>
              <a:rPr lang="en-US" sz="2400" b="1" dirty="0" smtClean="0"/>
              <a:t>MP</a:t>
            </a:r>
          </a:p>
          <a:p>
            <a:endParaRPr lang="en-US" sz="2400" dirty="0" smtClean="0"/>
          </a:p>
          <a:p>
            <a:r>
              <a:rPr lang="en-US" sz="2400" dirty="0" smtClean="0"/>
              <a:t>USAASA &amp; USAF 2014/15 Annual Reports </a:t>
            </a:r>
          </a:p>
          <a:p>
            <a:endParaRPr lang="en-US" sz="2400" dirty="0"/>
          </a:p>
          <a:p>
            <a:pPr algn="just"/>
            <a:r>
              <a:rPr lang="en-US" sz="2400" dirty="0" smtClean="0"/>
              <a:t>                                                                                 </a:t>
            </a:r>
            <a:r>
              <a:rPr lang="en-US" sz="2400" i="1" dirty="0" smtClean="0"/>
              <a:t>USAASA &amp; USAF delegation led by </a:t>
            </a:r>
          </a:p>
          <a:p>
            <a:r>
              <a:rPr lang="en-US" sz="2400" i="1" dirty="0" smtClean="0"/>
              <a:t>                                                                                 Mrs. Pumla Radebe CD (SA)</a:t>
            </a:r>
          </a:p>
          <a:p>
            <a:r>
              <a:rPr lang="en-US" sz="2400" i="1" dirty="0" smtClean="0"/>
              <a:t>                                                                                 Chairperson</a:t>
            </a:r>
          </a:p>
          <a:p>
            <a:r>
              <a:rPr lang="en-US" sz="2400" i="1" dirty="0" smtClean="0"/>
              <a:t>                                                                                 USAASA &amp; USAF Public Entities</a:t>
            </a:r>
          </a:p>
          <a:p>
            <a:r>
              <a:rPr lang="en-US" sz="2400" i="1" dirty="0" smtClean="0"/>
              <a:t>                                                                                  15 </a:t>
            </a:r>
            <a:r>
              <a:rPr lang="en-US" sz="2400" i="1" dirty="0"/>
              <a:t>October 2015</a:t>
            </a:r>
            <a:endParaRPr lang="en-US" sz="2400" i="1" dirty="0" smtClean="0"/>
          </a:p>
          <a:p>
            <a:endParaRPr lang="en-US" sz="2400" dirty="0"/>
          </a:p>
          <a:p>
            <a:pPr algn="ctr"/>
            <a:r>
              <a:rPr lang="en-US" sz="2400" i="1" dirty="0"/>
              <a:t>“Universal Access and Service to ICT for All”</a:t>
            </a:r>
            <a:endParaRPr lang="en-US" sz="2400" i="1" dirty="0" smtClean="0"/>
          </a:p>
          <a:p>
            <a:endParaRPr lang="en-US" sz="4000" dirty="0"/>
          </a:p>
          <a:p>
            <a:endParaRPr lang="en-US" sz="4000" dirty="0"/>
          </a:p>
        </p:txBody>
      </p:sp>
      <p:pic>
        <p:nvPicPr>
          <p:cNvPr id="4" name="Picture 3" descr="C:\Users\relebohilem\Desktop\Usaf logo\USAF LOGO FINAL high res-0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4941168"/>
            <a:ext cx="2736304" cy="1722424"/>
          </a:xfrm>
          <a:prstGeom prst="rect">
            <a:avLst/>
          </a:prstGeom>
          <a:solidFill>
            <a:schemeClr val="accent2"/>
          </a:solidFill>
          <a:ln>
            <a:solidFill>
              <a:schemeClr val="accent6">
                <a:lumMod val="60000"/>
                <a:lumOff val="40000"/>
              </a:schemeClr>
            </a:solidFill>
          </a:ln>
        </p:spPr>
      </p:pic>
    </p:spTree>
    <p:extLst>
      <p:ext uri="{BB962C8B-B14F-4D97-AF65-F5344CB8AC3E}">
        <p14:creationId xmlns:p14="http://schemas.microsoft.com/office/powerpoint/2010/main" val="27613677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3528" y="692696"/>
            <a:ext cx="7772400" cy="504056"/>
          </a:xfrm>
        </p:spPr>
        <p:txBody>
          <a:bodyPr>
            <a:normAutofit/>
          </a:bodyPr>
          <a:lstStyle/>
          <a:p>
            <a:r>
              <a:rPr lang="en-ZA" sz="1800" dirty="0" smtClean="0"/>
              <a:t>Table of Contents</a:t>
            </a:r>
            <a:endParaRPr lang="en-ZA" sz="1800" dirty="0"/>
          </a:p>
        </p:txBody>
      </p:sp>
      <p:sp>
        <p:nvSpPr>
          <p:cNvPr id="6" name="TextBox 5"/>
          <p:cNvSpPr txBox="1"/>
          <p:nvPr/>
        </p:nvSpPr>
        <p:spPr>
          <a:xfrm>
            <a:off x="87048" y="1484784"/>
            <a:ext cx="8949448" cy="4031873"/>
          </a:xfrm>
          <a:prstGeom prst="rect">
            <a:avLst/>
          </a:prstGeom>
          <a:solidFill>
            <a:schemeClr val="accent2"/>
          </a:solidFill>
        </p:spPr>
        <p:txBody>
          <a:bodyPr wrap="square" rtlCol="0">
            <a:spAutoFit/>
          </a:bodyPr>
          <a:lstStyle/>
          <a:p>
            <a:pPr marL="285750" indent="-285750">
              <a:buFont typeface="Wingdings" panose="05000000000000000000" pitchFamily="2" charset="2"/>
              <a:buChar char="q"/>
            </a:pPr>
            <a:endParaRPr lang="en-ZA" sz="1600" dirty="0" smtClean="0"/>
          </a:p>
          <a:p>
            <a:pPr marL="285750" indent="-285750">
              <a:buFont typeface="Wingdings" panose="05000000000000000000" pitchFamily="2" charset="2"/>
              <a:buChar char="q"/>
            </a:pPr>
            <a:r>
              <a:rPr lang="en-ZA" sz="1600" dirty="0" smtClean="0">
                <a:solidFill>
                  <a:schemeClr val="bg1"/>
                </a:solidFill>
              </a:rPr>
              <a:t>USAASA </a:t>
            </a:r>
            <a:r>
              <a:rPr lang="en-ZA" sz="1600" dirty="0">
                <a:solidFill>
                  <a:schemeClr val="bg1"/>
                </a:solidFill>
              </a:rPr>
              <a:t>Annual Performance Overview  Incl. </a:t>
            </a:r>
            <a:r>
              <a:rPr lang="en-ZA" sz="1600" dirty="0" smtClean="0">
                <a:solidFill>
                  <a:schemeClr val="bg1"/>
                </a:solidFill>
              </a:rPr>
              <a:t>DTT / </a:t>
            </a:r>
            <a:r>
              <a:rPr lang="en-ZA" sz="1600" dirty="0">
                <a:solidFill>
                  <a:schemeClr val="bg1"/>
                </a:solidFill>
              </a:rPr>
              <a:t>Excl. DTT</a:t>
            </a:r>
            <a:endParaRPr lang="en-US" sz="1600" dirty="0" smtClean="0">
              <a:solidFill>
                <a:schemeClr val="bg1"/>
              </a:solidFill>
            </a:endParaRPr>
          </a:p>
          <a:p>
            <a:pPr marL="285750" indent="-285750">
              <a:buFont typeface="Wingdings" panose="05000000000000000000" pitchFamily="2" charset="2"/>
              <a:buChar char="q"/>
            </a:pPr>
            <a:r>
              <a:rPr lang="en-ZA" sz="1600" dirty="0">
                <a:solidFill>
                  <a:schemeClr val="bg1"/>
                </a:solidFill>
              </a:rPr>
              <a:t>USAASA </a:t>
            </a:r>
            <a:r>
              <a:rPr lang="en-ZA" sz="1600" dirty="0" smtClean="0">
                <a:solidFill>
                  <a:schemeClr val="bg1"/>
                </a:solidFill>
              </a:rPr>
              <a:t>Annual </a:t>
            </a:r>
            <a:r>
              <a:rPr lang="en-ZA" sz="1600" dirty="0">
                <a:solidFill>
                  <a:schemeClr val="bg1"/>
                </a:solidFill>
              </a:rPr>
              <a:t>Performance Overview </a:t>
            </a:r>
            <a:endParaRPr lang="en-US" sz="1600" dirty="0" smtClean="0">
              <a:solidFill>
                <a:schemeClr val="bg1"/>
              </a:solidFill>
            </a:endParaRPr>
          </a:p>
          <a:p>
            <a:pPr marL="285750" indent="-285750">
              <a:buFont typeface="Wingdings" panose="05000000000000000000" pitchFamily="2" charset="2"/>
              <a:buChar char="q"/>
            </a:pPr>
            <a:r>
              <a:rPr lang="en-ZA" sz="1600" dirty="0" smtClean="0">
                <a:solidFill>
                  <a:schemeClr val="bg1"/>
                </a:solidFill>
                <a:cs typeface="Arial" charset="0"/>
              </a:rPr>
              <a:t>USAASA </a:t>
            </a:r>
            <a:r>
              <a:rPr lang="en-ZA" sz="1600" dirty="0">
                <a:solidFill>
                  <a:schemeClr val="bg1"/>
                </a:solidFill>
                <a:cs typeface="Arial" charset="0"/>
              </a:rPr>
              <a:t>Pre-Determined Objectives - Non Achievement</a:t>
            </a:r>
            <a:endParaRPr lang="en-US" sz="1600" dirty="0" smtClean="0">
              <a:solidFill>
                <a:schemeClr val="bg1"/>
              </a:solidFill>
            </a:endParaRPr>
          </a:p>
          <a:p>
            <a:pPr marL="285750" indent="-285750">
              <a:buFont typeface="Wingdings" panose="05000000000000000000" pitchFamily="2" charset="2"/>
              <a:buChar char="q"/>
            </a:pPr>
            <a:r>
              <a:rPr lang="en-ZA" sz="1600" dirty="0">
                <a:solidFill>
                  <a:schemeClr val="bg1"/>
                </a:solidFill>
              </a:rPr>
              <a:t>USAASA 2014/15 Human Resource Oversight Statistics </a:t>
            </a:r>
            <a:endParaRPr lang="en-US" sz="1600" dirty="0" smtClean="0">
              <a:solidFill>
                <a:schemeClr val="bg1"/>
              </a:solidFill>
            </a:endParaRPr>
          </a:p>
          <a:p>
            <a:pPr marL="285750" indent="-285750">
              <a:buFont typeface="Wingdings" panose="05000000000000000000" pitchFamily="2" charset="2"/>
              <a:buChar char="q"/>
            </a:pPr>
            <a:r>
              <a:rPr lang="en-ZA" sz="1600" dirty="0" smtClean="0">
                <a:solidFill>
                  <a:schemeClr val="bg1"/>
                </a:solidFill>
                <a:cs typeface="Arial" charset="0"/>
              </a:rPr>
              <a:t>USAASA </a:t>
            </a:r>
            <a:r>
              <a:rPr lang="en-ZA" sz="1600" dirty="0">
                <a:solidFill>
                  <a:schemeClr val="bg1"/>
                </a:solidFill>
                <a:cs typeface="Arial" charset="0"/>
              </a:rPr>
              <a:t>Annual Financial Performance</a:t>
            </a:r>
            <a:endParaRPr lang="en-US" sz="1600" dirty="0" smtClean="0">
              <a:solidFill>
                <a:schemeClr val="bg1"/>
              </a:solidFill>
            </a:endParaRPr>
          </a:p>
          <a:p>
            <a:pPr marL="285750" indent="-285750">
              <a:buFont typeface="Wingdings" panose="05000000000000000000" pitchFamily="2" charset="2"/>
              <a:buChar char="q"/>
            </a:pPr>
            <a:r>
              <a:rPr lang="en-ZA" sz="1600" dirty="0" smtClean="0">
                <a:solidFill>
                  <a:schemeClr val="bg1"/>
                </a:solidFill>
              </a:rPr>
              <a:t>USAASA </a:t>
            </a:r>
            <a:r>
              <a:rPr lang="en-ZA" sz="1600" dirty="0">
                <a:solidFill>
                  <a:schemeClr val="bg1"/>
                </a:solidFill>
              </a:rPr>
              <a:t>Audit Findings </a:t>
            </a:r>
            <a:r>
              <a:rPr lang="en-ZA" sz="1600" dirty="0" smtClean="0">
                <a:solidFill>
                  <a:schemeClr val="bg1"/>
                </a:solidFill>
              </a:rPr>
              <a:t>Summary</a:t>
            </a:r>
          </a:p>
          <a:p>
            <a:pPr marL="285750" indent="-285750">
              <a:buFont typeface="Wingdings" panose="05000000000000000000" pitchFamily="2" charset="2"/>
              <a:buChar char="q"/>
            </a:pPr>
            <a:r>
              <a:rPr lang="en-ZA" sz="1600" dirty="0">
                <a:solidFill>
                  <a:schemeClr val="bg1"/>
                </a:solidFill>
              </a:rPr>
              <a:t>USAF Annual Performance Overview Incl. DTT/excl. </a:t>
            </a:r>
            <a:r>
              <a:rPr lang="en-ZA" sz="1600" dirty="0" smtClean="0">
                <a:solidFill>
                  <a:schemeClr val="bg1"/>
                </a:solidFill>
              </a:rPr>
              <a:t>DTT</a:t>
            </a:r>
          </a:p>
          <a:p>
            <a:pPr marL="285750" indent="-285750">
              <a:buFont typeface="Wingdings" panose="05000000000000000000" pitchFamily="2" charset="2"/>
              <a:buChar char="q"/>
            </a:pPr>
            <a:r>
              <a:rPr lang="en-ZA" sz="1600" dirty="0" smtClean="0">
                <a:solidFill>
                  <a:schemeClr val="bg1"/>
                </a:solidFill>
              </a:rPr>
              <a:t>Synopsis </a:t>
            </a:r>
            <a:r>
              <a:rPr lang="en-ZA" sz="1600" dirty="0">
                <a:solidFill>
                  <a:schemeClr val="bg1"/>
                </a:solidFill>
              </a:rPr>
              <a:t>of USAF Annual Performance against the Pre-Determined </a:t>
            </a:r>
            <a:r>
              <a:rPr lang="en-ZA" sz="1600" dirty="0" smtClean="0">
                <a:solidFill>
                  <a:schemeClr val="bg1"/>
                </a:solidFill>
              </a:rPr>
              <a:t>Objectives</a:t>
            </a:r>
          </a:p>
          <a:p>
            <a:pPr marL="285750" indent="-285750">
              <a:buFont typeface="Wingdings" panose="05000000000000000000" pitchFamily="2" charset="2"/>
              <a:buChar char="q"/>
            </a:pPr>
            <a:r>
              <a:rPr lang="en-ZA" sz="1600" dirty="0">
                <a:solidFill>
                  <a:schemeClr val="bg1"/>
                </a:solidFill>
                <a:cs typeface="Arial" charset="0"/>
              </a:rPr>
              <a:t>USAF Pre-Determined Objectives - Non Achievement</a:t>
            </a:r>
            <a:endParaRPr lang="en-US" sz="1600" dirty="0" smtClean="0">
              <a:solidFill>
                <a:schemeClr val="bg1"/>
              </a:solidFill>
            </a:endParaRPr>
          </a:p>
          <a:p>
            <a:pPr marL="285750" indent="-285750">
              <a:buFont typeface="Wingdings" panose="05000000000000000000" pitchFamily="2" charset="2"/>
              <a:buChar char="q"/>
            </a:pPr>
            <a:r>
              <a:rPr lang="en-ZA" sz="1600" dirty="0" smtClean="0">
                <a:solidFill>
                  <a:schemeClr val="bg1"/>
                </a:solidFill>
              </a:rPr>
              <a:t>Synopsis </a:t>
            </a:r>
            <a:r>
              <a:rPr lang="en-ZA" sz="1600" dirty="0">
                <a:solidFill>
                  <a:schemeClr val="bg1"/>
                </a:solidFill>
              </a:rPr>
              <a:t>of Performance for USAF Projects from 2013 - Present </a:t>
            </a:r>
            <a:endParaRPr lang="en-ZA" sz="1600" dirty="0" smtClean="0">
              <a:solidFill>
                <a:schemeClr val="bg1"/>
              </a:solidFill>
            </a:endParaRPr>
          </a:p>
          <a:p>
            <a:pPr marL="285750" indent="-285750">
              <a:buFont typeface="Wingdings" panose="05000000000000000000" pitchFamily="2" charset="2"/>
              <a:buChar char="q"/>
            </a:pPr>
            <a:r>
              <a:rPr lang="en-ZA" sz="1600" dirty="0">
                <a:solidFill>
                  <a:schemeClr val="bg1"/>
                </a:solidFill>
                <a:cs typeface="Arial" charset="0"/>
              </a:rPr>
              <a:t>USAF Annual Financial </a:t>
            </a:r>
            <a:r>
              <a:rPr lang="en-ZA" sz="1600" dirty="0" smtClean="0">
                <a:solidFill>
                  <a:schemeClr val="bg1"/>
                </a:solidFill>
                <a:cs typeface="Arial" charset="0"/>
              </a:rPr>
              <a:t>Performance</a:t>
            </a:r>
          </a:p>
          <a:p>
            <a:pPr marL="285750" indent="-285750">
              <a:buFont typeface="Wingdings" panose="05000000000000000000" pitchFamily="2" charset="2"/>
              <a:buChar char="q"/>
            </a:pPr>
            <a:r>
              <a:rPr lang="en-ZA" sz="1600" dirty="0">
                <a:solidFill>
                  <a:schemeClr val="bg1"/>
                </a:solidFill>
              </a:rPr>
              <a:t>USAF Audit Findings Summary</a:t>
            </a:r>
            <a:endParaRPr lang="en-US" sz="1600" dirty="0">
              <a:solidFill>
                <a:schemeClr val="bg1"/>
              </a:solidFill>
            </a:endParaRPr>
          </a:p>
          <a:p>
            <a:endParaRPr lang="en-US" sz="1600" dirty="0" smtClean="0">
              <a:solidFill>
                <a:schemeClr val="bg1"/>
              </a:solidFill>
              <a:latin typeface="Calibri"/>
            </a:endParaRPr>
          </a:p>
          <a:p>
            <a:pPr marL="285750" indent="-285750">
              <a:buFont typeface="Wingdings" panose="05000000000000000000" pitchFamily="2" charset="2"/>
              <a:buChar char="q"/>
            </a:pPr>
            <a:endParaRPr lang="en-US" sz="1600" dirty="0" smtClean="0">
              <a:solidFill>
                <a:schemeClr val="bg1"/>
              </a:solidFill>
              <a:latin typeface="Calibri"/>
            </a:endParaRPr>
          </a:p>
          <a:p>
            <a:endParaRPr lang="en-US" sz="1600" dirty="0" smtClean="0">
              <a:solidFill>
                <a:schemeClr val="bg1"/>
              </a:solidFill>
              <a:latin typeface="Calibri"/>
            </a:endParaRPr>
          </a:p>
        </p:txBody>
      </p:sp>
    </p:spTree>
    <p:extLst>
      <p:ext uri="{BB962C8B-B14F-4D97-AF65-F5344CB8AC3E}">
        <p14:creationId xmlns:p14="http://schemas.microsoft.com/office/powerpoint/2010/main" val="30739345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19256" cy="620688"/>
          </a:xfrm>
        </p:spPr>
        <p:txBody>
          <a:bodyPr>
            <a:normAutofit/>
          </a:bodyPr>
          <a:lstStyle/>
          <a:p>
            <a:pPr algn="ctr"/>
            <a:r>
              <a:rPr lang="en-ZA" sz="1800" b="1" dirty="0" smtClean="0"/>
              <a:t>USAASA Annual Performance Overview  Incl. DTT / Excl. DTT</a:t>
            </a:r>
            <a:endParaRPr lang="en-ZA" sz="1800" b="1" dirty="0"/>
          </a:p>
        </p:txBody>
      </p:sp>
      <p:graphicFrame>
        <p:nvGraphicFramePr>
          <p:cNvPr id="5" name="Content Placeholder 3"/>
          <p:cNvGraphicFramePr>
            <a:graphicFrameLocks/>
          </p:cNvGraphicFramePr>
          <p:nvPr>
            <p:extLst>
              <p:ext uri="{D42A27DB-BD31-4B8C-83A1-F6EECF244321}">
                <p14:modId xmlns:p14="http://schemas.microsoft.com/office/powerpoint/2010/main" val="3292970487"/>
              </p:ext>
            </p:extLst>
          </p:nvPr>
        </p:nvGraphicFramePr>
        <p:xfrm>
          <a:off x="3059832" y="620689"/>
          <a:ext cx="6094513" cy="3124200"/>
        </p:xfrm>
        <a:graphic>
          <a:graphicData uri="http://schemas.openxmlformats.org/drawingml/2006/table">
            <a:tbl>
              <a:tblPr firstRow="1" bandRow="1">
                <a:tableStyleId>{0660B408-B3CF-4A94-85FC-2B1E0A45F4A2}</a:tableStyleId>
              </a:tblPr>
              <a:tblGrid>
                <a:gridCol w="1378734"/>
                <a:gridCol w="853514"/>
                <a:gridCol w="720080"/>
                <a:gridCol w="1289557"/>
                <a:gridCol w="926313"/>
                <a:gridCol w="926315"/>
              </a:tblGrid>
              <a:tr h="230426">
                <a:tc gridSpan="6">
                  <a:txBody>
                    <a:bodyPr/>
                    <a:lstStyle/>
                    <a:p>
                      <a:pPr algn="ctr"/>
                      <a:r>
                        <a:rPr lang="en-ZA" sz="1000" baseline="0" dirty="0" smtClean="0"/>
                        <a:t>Synopsis of  USAASA  Annual Performance Incl. DTT</a:t>
                      </a:r>
                      <a:endParaRPr lang="en-ZA" sz="1000" b="1" dirty="0"/>
                    </a:p>
                  </a:txBody>
                  <a:tcPr/>
                </a:tc>
                <a:tc hMerge="1">
                  <a:txBody>
                    <a:bodyPr/>
                    <a:lstStyle/>
                    <a:p>
                      <a:pPr algn="ctr"/>
                      <a:endParaRPr lang="en-ZA" sz="1200" b="0" dirty="0"/>
                    </a:p>
                  </a:txBody>
                  <a:tcPr/>
                </a:tc>
                <a:tc hMerge="1">
                  <a:txBody>
                    <a:bodyPr/>
                    <a:lstStyle/>
                    <a:p>
                      <a:pPr algn="ctr"/>
                      <a:endParaRPr lang="en-ZA" sz="1200" b="0" dirty="0"/>
                    </a:p>
                  </a:txBody>
                  <a:tcPr/>
                </a:tc>
                <a:tc hMerge="1">
                  <a:txBody>
                    <a:bodyPr/>
                    <a:lstStyle/>
                    <a:p>
                      <a:pPr algn="ctr"/>
                      <a:endParaRPr lang="en-ZA" sz="1200" b="0" dirty="0"/>
                    </a:p>
                  </a:txBody>
                  <a:tcPr/>
                </a:tc>
                <a:tc hMerge="1">
                  <a:txBody>
                    <a:bodyPr/>
                    <a:lstStyle/>
                    <a:p>
                      <a:pPr algn="ctr"/>
                      <a:endParaRPr lang="en-ZA" sz="1200" b="0" dirty="0"/>
                    </a:p>
                  </a:txBody>
                  <a:tcPr/>
                </a:tc>
                <a:tc hMerge="1">
                  <a:txBody>
                    <a:bodyPr/>
                    <a:lstStyle/>
                    <a:p>
                      <a:pPr algn="ctr"/>
                      <a:endParaRPr lang="en-ZA" sz="1200" b="0" dirty="0"/>
                    </a:p>
                  </a:txBody>
                  <a:tcPr/>
                </a:tc>
              </a:tr>
              <a:tr h="345638">
                <a:tc>
                  <a:txBody>
                    <a:bodyPr/>
                    <a:lstStyle/>
                    <a:p>
                      <a:pPr algn="ctr"/>
                      <a:r>
                        <a:rPr lang="en-ZA" sz="900" dirty="0" smtClean="0"/>
                        <a:t>Unit</a:t>
                      </a:r>
                      <a:endParaRPr lang="en-ZA" sz="900" b="0" dirty="0"/>
                    </a:p>
                  </a:txBody>
                  <a:tcPr/>
                </a:tc>
                <a:tc>
                  <a:txBody>
                    <a:bodyPr/>
                    <a:lstStyle/>
                    <a:p>
                      <a:pPr algn="ctr"/>
                      <a:r>
                        <a:rPr lang="en-ZA" sz="900" baseline="0" dirty="0" smtClean="0"/>
                        <a:t> Planned targets</a:t>
                      </a:r>
                      <a:endParaRPr lang="en-ZA" sz="900" b="0" dirty="0"/>
                    </a:p>
                  </a:txBody>
                  <a:tcPr/>
                </a:tc>
                <a:tc>
                  <a:txBody>
                    <a:bodyPr/>
                    <a:lstStyle/>
                    <a:p>
                      <a:pPr algn="ctr"/>
                      <a:r>
                        <a:rPr lang="en-ZA" sz="900" dirty="0" smtClean="0"/>
                        <a:t>Achieved</a:t>
                      </a:r>
                      <a:r>
                        <a:rPr lang="en-ZA" sz="900" baseline="0" dirty="0" smtClean="0"/>
                        <a:t> targets</a:t>
                      </a:r>
                      <a:endParaRPr lang="en-ZA" sz="900" b="0" dirty="0"/>
                    </a:p>
                  </a:txBody>
                  <a:tcPr/>
                </a:tc>
                <a:tc>
                  <a:txBody>
                    <a:bodyPr/>
                    <a:lstStyle/>
                    <a:p>
                      <a:pPr algn="ctr"/>
                      <a:r>
                        <a:rPr lang="en-ZA" sz="900" dirty="0" smtClean="0"/>
                        <a:t>Partially achieved targets</a:t>
                      </a:r>
                      <a:endParaRPr lang="en-ZA" sz="900" b="0" dirty="0"/>
                    </a:p>
                  </a:txBody>
                  <a:tcPr/>
                </a:tc>
                <a:tc>
                  <a:txBody>
                    <a:bodyPr/>
                    <a:lstStyle/>
                    <a:p>
                      <a:pPr algn="ctr"/>
                      <a:r>
                        <a:rPr lang="en-ZA" sz="900" dirty="0" smtClean="0"/>
                        <a:t>Not </a:t>
                      </a:r>
                    </a:p>
                    <a:p>
                      <a:pPr algn="ctr"/>
                      <a:r>
                        <a:rPr lang="en-ZA" sz="900" dirty="0" smtClean="0"/>
                        <a:t>achieved</a:t>
                      </a:r>
                      <a:endParaRPr lang="en-ZA" sz="900" b="0" dirty="0"/>
                    </a:p>
                  </a:txBody>
                  <a:tcPr/>
                </a:tc>
                <a:tc>
                  <a:txBody>
                    <a:bodyPr/>
                    <a:lstStyle/>
                    <a:p>
                      <a:pPr algn="ctr"/>
                      <a:r>
                        <a:rPr lang="en-ZA" sz="900" baseline="0" dirty="0" smtClean="0"/>
                        <a:t>% Achievement</a:t>
                      </a:r>
                      <a:endParaRPr lang="en-ZA" sz="900" b="0" dirty="0"/>
                    </a:p>
                  </a:txBody>
                  <a:tcPr/>
                </a:tc>
              </a:tr>
              <a:tr h="216024">
                <a:tc>
                  <a:txBody>
                    <a:bodyPr/>
                    <a:lstStyle/>
                    <a:p>
                      <a:pPr algn="ctr"/>
                      <a:r>
                        <a:rPr lang="en-ZA" sz="900" b="1" dirty="0" smtClean="0"/>
                        <a:t>Governance</a:t>
                      </a:r>
                      <a:endParaRPr lang="en-ZA" sz="900" b="1" dirty="0"/>
                    </a:p>
                  </a:txBody>
                  <a:tcPr/>
                </a:tc>
                <a:tc>
                  <a:txBody>
                    <a:bodyPr/>
                    <a:lstStyle/>
                    <a:p>
                      <a:pPr algn="ctr"/>
                      <a:r>
                        <a:rPr lang="en-ZA" sz="900" dirty="0" smtClean="0"/>
                        <a:t>2</a:t>
                      </a:r>
                      <a:endParaRPr lang="en-ZA" sz="900" b="0" dirty="0"/>
                    </a:p>
                  </a:txBody>
                  <a:tcPr/>
                </a:tc>
                <a:tc>
                  <a:txBody>
                    <a:bodyPr/>
                    <a:lstStyle/>
                    <a:p>
                      <a:pPr algn="ctr"/>
                      <a:r>
                        <a:rPr lang="en-ZA" sz="900" dirty="0" smtClean="0"/>
                        <a:t>2</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100%</a:t>
                      </a:r>
                      <a:endParaRPr lang="en-ZA" sz="900" b="0" dirty="0"/>
                    </a:p>
                  </a:txBody>
                  <a:tcPr/>
                </a:tc>
              </a:tr>
              <a:tr h="216024">
                <a:tc>
                  <a:txBody>
                    <a:bodyPr/>
                    <a:lstStyle/>
                    <a:p>
                      <a:pPr algn="ctr"/>
                      <a:r>
                        <a:rPr lang="en-ZA" sz="900" b="1" dirty="0" smtClean="0"/>
                        <a:t>PM&amp;E</a:t>
                      </a:r>
                      <a:endParaRPr lang="en-ZA" sz="900" b="1" dirty="0"/>
                    </a:p>
                  </a:txBody>
                  <a:tcPr/>
                </a:tc>
                <a:tc>
                  <a:txBody>
                    <a:bodyPr/>
                    <a:lstStyle/>
                    <a:p>
                      <a:pPr algn="ctr"/>
                      <a:r>
                        <a:rPr lang="en-ZA" sz="900" dirty="0" smtClean="0"/>
                        <a:t>3</a:t>
                      </a:r>
                      <a:endParaRPr lang="en-ZA" sz="900" b="0" dirty="0"/>
                    </a:p>
                  </a:txBody>
                  <a:tcPr/>
                </a:tc>
                <a:tc>
                  <a:txBody>
                    <a:bodyPr/>
                    <a:lstStyle/>
                    <a:p>
                      <a:pPr algn="ctr"/>
                      <a:r>
                        <a:rPr lang="en-ZA" sz="900" dirty="0" smtClean="0"/>
                        <a:t>3</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100%</a:t>
                      </a:r>
                      <a:endParaRPr lang="en-ZA" sz="900" b="0" dirty="0"/>
                    </a:p>
                  </a:txBody>
                  <a:tcPr/>
                </a:tc>
              </a:tr>
              <a:tr h="216024">
                <a:tc>
                  <a:txBody>
                    <a:bodyPr/>
                    <a:lstStyle/>
                    <a:p>
                      <a:pPr algn="ctr"/>
                      <a:r>
                        <a:rPr lang="en-ZA" sz="900" b="1" dirty="0" smtClean="0"/>
                        <a:t>Int. Audit</a:t>
                      </a:r>
                      <a:endParaRPr lang="en-ZA" sz="900" b="1" dirty="0"/>
                    </a:p>
                  </a:txBody>
                  <a:tcPr/>
                </a:tc>
                <a:tc>
                  <a:txBody>
                    <a:bodyPr/>
                    <a:lstStyle/>
                    <a:p>
                      <a:pPr algn="ctr"/>
                      <a:r>
                        <a:rPr lang="en-ZA" sz="900" dirty="0" smtClean="0"/>
                        <a:t>1</a:t>
                      </a:r>
                      <a:endParaRPr lang="en-ZA" sz="900" b="0" dirty="0"/>
                    </a:p>
                  </a:txBody>
                  <a:tcPr/>
                </a:tc>
                <a:tc>
                  <a:txBody>
                    <a:bodyPr/>
                    <a:lstStyle/>
                    <a:p>
                      <a:pPr algn="ctr"/>
                      <a:r>
                        <a:rPr lang="en-ZA" sz="900" dirty="0" smtClean="0"/>
                        <a:t>1</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100%</a:t>
                      </a:r>
                      <a:endParaRPr lang="en-ZA" sz="900" b="0" dirty="0"/>
                    </a:p>
                  </a:txBody>
                  <a:tcPr/>
                </a:tc>
              </a:tr>
              <a:tr h="216024">
                <a:tc>
                  <a:txBody>
                    <a:bodyPr/>
                    <a:lstStyle/>
                    <a:p>
                      <a:pPr algn="ctr"/>
                      <a:r>
                        <a:rPr lang="en-ZA" sz="900" b="1" dirty="0" smtClean="0"/>
                        <a:t>Risk</a:t>
                      </a:r>
                      <a:r>
                        <a:rPr lang="en-ZA" sz="900" b="1" baseline="0" dirty="0" smtClean="0"/>
                        <a:t>  Mgmt.</a:t>
                      </a:r>
                      <a:endParaRPr lang="en-ZA" sz="900" b="1" dirty="0"/>
                    </a:p>
                  </a:txBody>
                  <a:tcPr/>
                </a:tc>
                <a:tc>
                  <a:txBody>
                    <a:bodyPr/>
                    <a:lstStyle/>
                    <a:p>
                      <a:pPr algn="ctr"/>
                      <a:r>
                        <a:rPr lang="en-ZA" sz="900" dirty="0" smtClean="0"/>
                        <a:t>1</a:t>
                      </a:r>
                      <a:endParaRPr lang="en-ZA" sz="900" b="0" dirty="0"/>
                    </a:p>
                  </a:txBody>
                  <a:tcPr/>
                </a:tc>
                <a:tc>
                  <a:txBody>
                    <a:bodyPr/>
                    <a:lstStyle/>
                    <a:p>
                      <a:pPr algn="ctr"/>
                      <a:r>
                        <a:rPr lang="en-ZA" sz="900" dirty="0" smtClean="0"/>
                        <a:t>1</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100%</a:t>
                      </a:r>
                      <a:endParaRPr lang="en-ZA" sz="900" b="0" dirty="0"/>
                    </a:p>
                  </a:txBody>
                  <a:tcPr/>
                </a:tc>
              </a:tr>
              <a:tr h="2160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900" b="1" dirty="0" smtClean="0"/>
                        <a:t>Stakeholder Engagement</a:t>
                      </a:r>
                    </a:p>
                  </a:txBody>
                  <a:tcPr/>
                </a:tc>
                <a:tc>
                  <a:txBody>
                    <a:bodyPr/>
                    <a:lstStyle/>
                    <a:p>
                      <a:pPr algn="ctr"/>
                      <a:r>
                        <a:rPr lang="en-ZA" sz="900" dirty="0" smtClean="0"/>
                        <a:t>4</a:t>
                      </a:r>
                      <a:endParaRPr lang="en-ZA" sz="900" b="0" dirty="0"/>
                    </a:p>
                  </a:txBody>
                  <a:tcPr/>
                </a:tc>
                <a:tc>
                  <a:txBody>
                    <a:bodyPr/>
                    <a:lstStyle/>
                    <a:p>
                      <a:pPr algn="ctr"/>
                      <a:r>
                        <a:rPr lang="en-ZA" sz="900" dirty="0" smtClean="0"/>
                        <a:t>3</a:t>
                      </a:r>
                      <a:endParaRPr lang="en-ZA" sz="900" b="0" dirty="0"/>
                    </a:p>
                  </a:txBody>
                  <a:tcPr/>
                </a:tc>
                <a:tc>
                  <a:txBody>
                    <a:bodyPr/>
                    <a:lstStyle/>
                    <a:p>
                      <a:pPr algn="ctr"/>
                      <a:r>
                        <a:rPr lang="en-ZA" sz="900" dirty="0" smtClean="0"/>
                        <a:t>1</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75%</a:t>
                      </a:r>
                      <a:endParaRPr lang="en-ZA" sz="900" b="0" dirty="0"/>
                    </a:p>
                  </a:txBody>
                  <a:tcPr/>
                </a:tc>
              </a:tr>
              <a:tr h="2160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900" b="1" dirty="0" smtClean="0"/>
                        <a:t>Finance</a:t>
                      </a:r>
                    </a:p>
                  </a:txBody>
                  <a:tcPr/>
                </a:tc>
                <a:tc>
                  <a:txBody>
                    <a:bodyPr/>
                    <a:lstStyle/>
                    <a:p>
                      <a:pPr algn="ctr"/>
                      <a:r>
                        <a:rPr lang="en-ZA" sz="900" dirty="0" smtClean="0"/>
                        <a:t>5</a:t>
                      </a:r>
                      <a:endParaRPr lang="en-ZA" sz="900" b="0" dirty="0"/>
                    </a:p>
                  </a:txBody>
                  <a:tcPr/>
                </a:tc>
                <a:tc>
                  <a:txBody>
                    <a:bodyPr/>
                    <a:lstStyle/>
                    <a:p>
                      <a:pPr algn="ctr"/>
                      <a:r>
                        <a:rPr lang="en-ZA" sz="900" dirty="0" smtClean="0"/>
                        <a:t>4</a:t>
                      </a:r>
                      <a:endParaRPr lang="en-ZA" sz="900" b="0" dirty="0"/>
                    </a:p>
                  </a:txBody>
                  <a:tcPr/>
                </a:tc>
                <a:tc>
                  <a:txBody>
                    <a:bodyPr/>
                    <a:lstStyle/>
                    <a:p>
                      <a:pPr algn="ctr"/>
                      <a:r>
                        <a:rPr lang="en-ZA" sz="900" dirty="0" smtClean="0"/>
                        <a:t>1</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80%</a:t>
                      </a:r>
                      <a:endParaRPr lang="en-ZA" sz="900" b="0" dirty="0"/>
                    </a:p>
                  </a:txBody>
                  <a:tcPr/>
                </a:tc>
              </a:tr>
              <a:tr h="216024">
                <a:tc>
                  <a:txBody>
                    <a:bodyPr/>
                    <a:lstStyle/>
                    <a:p>
                      <a:pPr algn="ctr"/>
                      <a:r>
                        <a:rPr lang="en-ZA" sz="900" b="1" dirty="0" smtClean="0"/>
                        <a:t>IT</a:t>
                      </a:r>
                      <a:endParaRPr lang="en-ZA" sz="900" b="1" dirty="0">
                        <a:solidFill>
                          <a:schemeClr val="tx1"/>
                        </a:solidFill>
                      </a:endParaRPr>
                    </a:p>
                  </a:txBody>
                  <a:tcPr/>
                </a:tc>
                <a:tc>
                  <a:txBody>
                    <a:bodyPr/>
                    <a:lstStyle/>
                    <a:p>
                      <a:pPr algn="ctr"/>
                      <a:r>
                        <a:rPr lang="en-ZA" sz="900" dirty="0" smtClean="0"/>
                        <a:t>3</a:t>
                      </a:r>
                      <a:endParaRPr lang="en-ZA" sz="900" dirty="0">
                        <a:solidFill>
                          <a:schemeClr val="tx1"/>
                        </a:solidFill>
                      </a:endParaRPr>
                    </a:p>
                  </a:txBody>
                  <a:tcPr/>
                </a:tc>
                <a:tc>
                  <a:txBody>
                    <a:bodyPr/>
                    <a:lstStyle/>
                    <a:p>
                      <a:pPr algn="ctr"/>
                      <a:r>
                        <a:rPr lang="en-ZA" sz="900" dirty="0" smtClean="0"/>
                        <a:t>3</a:t>
                      </a:r>
                      <a:endParaRPr lang="en-ZA" sz="900" dirty="0">
                        <a:solidFill>
                          <a:schemeClr val="tx1"/>
                        </a:solidFill>
                      </a:endParaRPr>
                    </a:p>
                  </a:txBody>
                  <a:tcPr/>
                </a:tc>
                <a:tc>
                  <a:txBody>
                    <a:bodyPr/>
                    <a:lstStyle/>
                    <a:p>
                      <a:pPr algn="ctr"/>
                      <a:r>
                        <a:rPr lang="en-ZA" sz="900" dirty="0" smtClean="0"/>
                        <a:t> 0</a:t>
                      </a:r>
                      <a:endParaRPr lang="en-ZA" sz="900" dirty="0">
                        <a:solidFill>
                          <a:schemeClr val="tx1"/>
                        </a:solidFill>
                      </a:endParaRPr>
                    </a:p>
                  </a:txBody>
                  <a:tcPr/>
                </a:tc>
                <a:tc>
                  <a:txBody>
                    <a:bodyPr/>
                    <a:lstStyle/>
                    <a:p>
                      <a:pPr algn="ctr"/>
                      <a:r>
                        <a:rPr lang="en-ZA" sz="900" dirty="0" smtClean="0"/>
                        <a:t>0</a:t>
                      </a:r>
                      <a:endParaRPr lang="en-ZA" sz="900" dirty="0">
                        <a:solidFill>
                          <a:schemeClr val="tx1"/>
                        </a:solidFill>
                      </a:endParaRPr>
                    </a:p>
                  </a:txBody>
                  <a:tcPr/>
                </a:tc>
                <a:tc>
                  <a:txBody>
                    <a:bodyPr/>
                    <a:lstStyle/>
                    <a:p>
                      <a:pPr algn="ctr"/>
                      <a:r>
                        <a:rPr lang="en-ZA" sz="900" dirty="0" smtClean="0"/>
                        <a:t>100%</a:t>
                      </a:r>
                      <a:endParaRPr lang="en-ZA" sz="900" dirty="0">
                        <a:solidFill>
                          <a:schemeClr val="tx1"/>
                        </a:solidFill>
                      </a:endParaRPr>
                    </a:p>
                  </a:txBody>
                  <a:tcPr/>
                </a:tc>
              </a:tr>
              <a:tr h="216024">
                <a:tc>
                  <a:txBody>
                    <a:bodyPr/>
                    <a:lstStyle/>
                    <a:p>
                      <a:pPr algn="ctr"/>
                      <a:r>
                        <a:rPr lang="en-ZA" sz="900" b="1" dirty="0" smtClean="0"/>
                        <a:t>HR</a:t>
                      </a:r>
                      <a:endParaRPr lang="en-ZA" sz="900" b="1" dirty="0"/>
                    </a:p>
                  </a:txBody>
                  <a:tcPr/>
                </a:tc>
                <a:tc>
                  <a:txBody>
                    <a:bodyPr/>
                    <a:lstStyle/>
                    <a:p>
                      <a:pPr algn="ctr"/>
                      <a:r>
                        <a:rPr lang="en-ZA" sz="900" dirty="0" smtClean="0"/>
                        <a:t>6</a:t>
                      </a:r>
                      <a:endParaRPr lang="en-ZA" sz="900" dirty="0">
                        <a:solidFill>
                          <a:schemeClr val="tx1"/>
                        </a:solidFill>
                      </a:endParaRPr>
                    </a:p>
                  </a:txBody>
                  <a:tcPr/>
                </a:tc>
                <a:tc>
                  <a:txBody>
                    <a:bodyPr/>
                    <a:lstStyle/>
                    <a:p>
                      <a:pPr algn="ctr"/>
                      <a:r>
                        <a:rPr lang="en-ZA" sz="900" dirty="0" smtClean="0"/>
                        <a:t>3</a:t>
                      </a:r>
                      <a:endParaRPr lang="en-ZA" sz="900" dirty="0">
                        <a:solidFill>
                          <a:schemeClr val="tx1"/>
                        </a:solidFill>
                      </a:endParaRPr>
                    </a:p>
                  </a:txBody>
                  <a:tcPr/>
                </a:tc>
                <a:tc>
                  <a:txBody>
                    <a:bodyPr/>
                    <a:lstStyle/>
                    <a:p>
                      <a:pPr algn="ctr"/>
                      <a:r>
                        <a:rPr lang="en-ZA" sz="900" dirty="0" smtClean="0"/>
                        <a:t>3</a:t>
                      </a:r>
                      <a:endParaRPr lang="en-ZA" sz="900" dirty="0">
                        <a:solidFill>
                          <a:schemeClr val="tx1"/>
                        </a:solidFill>
                      </a:endParaRPr>
                    </a:p>
                  </a:txBody>
                  <a:tcPr/>
                </a:tc>
                <a:tc>
                  <a:txBody>
                    <a:bodyPr/>
                    <a:lstStyle/>
                    <a:p>
                      <a:pPr algn="ctr"/>
                      <a:r>
                        <a:rPr lang="en-ZA" sz="900" dirty="0" smtClean="0"/>
                        <a:t>0</a:t>
                      </a:r>
                      <a:endParaRPr lang="en-ZA" sz="900" dirty="0">
                        <a:solidFill>
                          <a:schemeClr val="tx1"/>
                        </a:solidFill>
                      </a:endParaRPr>
                    </a:p>
                  </a:txBody>
                  <a:tcPr/>
                </a:tc>
                <a:tc>
                  <a:txBody>
                    <a:bodyPr/>
                    <a:lstStyle/>
                    <a:p>
                      <a:pPr algn="ctr"/>
                      <a:r>
                        <a:rPr lang="en-ZA" sz="900" dirty="0" smtClean="0"/>
                        <a:t>50%</a:t>
                      </a:r>
                      <a:endParaRPr lang="en-ZA" sz="900" dirty="0">
                        <a:solidFill>
                          <a:schemeClr val="tx1"/>
                        </a:solidFill>
                      </a:endParaRPr>
                    </a:p>
                  </a:txBody>
                  <a:tcPr/>
                </a:tc>
              </a:tr>
              <a:tr h="216024">
                <a:tc>
                  <a:txBody>
                    <a:bodyPr/>
                    <a:lstStyle/>
                    <a:p>
                      <a:pPr algn="ctr"/>
                      <a:r>
                        <a:rPr lang="en-ZA" sz="900" b="1" dirty="0" smtClean="0"/>
                        <a:t>Admin</a:t>
                      </a:r>
                      <a:endParaRPr lang="en-ZA" sz="900" b="1" dirty="0"/>
                    </a:p>
                  </a:txBody>
                  <a:tcPr/>
                </a:tc>
                <a:tc>
                  <a:txBody>
                    <a:bodyPr/>
                    <a:lstStyle/>
                    <a:p>
                      <a:pPr algn="ctr"/>
                      <a:r>
                        <a:rPr lang="en-ZA" sz="900" dirty="0" smtClean="0"/>
                        <a:t>1</a:t>
                      </a:r>
                      <a:endParaRPr lang="en-ZA" sz="900" dirty="0"/>
                    </a:p>
                  </a:txBody>
                  <a:tcPr/>
                </a:tc>
                <a:tc>
                  <a:txBody>
                    <a:bodyPr/>
                    <a:lstStyle/>
                    <a:p>
                      <a:pPr algn="ctr"/>
                      <a:r>
                        <a:rPr lang="en-ZA" sz="900" dirty="0" smtClean="0"/>
                        <a:t>1</a:t>
                      </a:r>
                      <a:endParaRPr lang="en-ZA" sz="900" dirty="0"/>
                    </a:p>
                  </a:txBody>
                  <a:tcPr/>
                </a:tc>
                <a:tc>
                  <a:txBody>
                    <a:bodyPr/>
                    <a:lstStyle/>
                    <a:p>
                      <a:pPr algn="ctr"/>
                      <a:r>
                        <a:rPr lang="en-ZA" sz="900" dirty="0" smtClean="0"/>
                        <a:t>0</a:t>
                      </a:r>
                      <a:endParaRPr lang="en-ZA" sz="900" dirty="0"/>
                    </a:p>
                  </a:txBody>
                  <a:tcPr/>
                </a:tc>
                <a:tc>
                  <a:txBody>
                    <a:bodyPr/>
                    <a:lstStyle/>
                    <a:p>
                      <a:pPr algn="ctr"/>
                      <a:r>
                        <a:rPr lang="en-ZA" sz="900" dirty="0" smtClean="0"/>
                        <a:t>0</a:t>
                      </a:r>
                      <a:endParaRPr lang="en-ZA" sz="900" dirty="0"/>
                    </a:p>
                  </a:txBody>
                  <a:tcPr/>
                </a:tc>
                <a:tc>
                  <a:txBody>
                    <a:bodyPr/>
                    <a:lstStyle/>
                    <a:p>
                      <a:pPr algn="ctr"/>
                      <a:r>
                        <a:rPr lang="en-ZA" sz="900" dirty="0" smtClean="0"/>
                        <a:t>100%</a:t>
                      </a:r>
                      <a:endParaRPr lang="en-ZA" sz="900" dirty="0"/>
                    </a:p>
                  </a:txBody>
                  <a:tcPr/>
                </a:tc>
              </a:tr>
              <a:tr h="216024">
                <a:tc>
                  <a:txBody>
                    <a:bodyPr/>
                    <a:lstStyle/>
                    <a:p>
                      <a:pPr algn="ctr"/>
                      <a:r>
                        <a:rPr lang="en-ZA" sz="900" b="1" dirty="0" smtClean="0"/>
                        <a:t>Legal</a:t>
                      </a:r>
                      <a:endParaRPr lang="en-ZA" sz="900" b="1" dirty="0"/>
                    </a:p>
                  </a:txBody>
                  <a:tcPr/>
                </a:tc>
                <a:tc>
                  <a:txBody>
                    <a:bodyPr/>
                    <a:lstStyle/>
                    <a:p>
                      <a:pPr algn="ctr"/>
                      <a:r>
                        <a:rPr lang="en-ZA" sz="900" dirty="0" smtClean="0"/>
                        <a:t>2</a:t>
                      </a:r>
                      <a:endParaRPr lang="en-ZA" sz="900" dirty="0"/>
                    </a:p>
                  </a:txBody>
                  <a:tcPr/>
                </a:tc>
                <a:tc>
                  <a:txBody>
                    <a:bodyPr/>
                    <a:lstStyle/>
                    <a:p>
                      <a:pPr algn="ctr"/>
                      <a:r>
                        <a:rPr lang="en-ZA" sz="900" dirty="0" smtClean="0"/>
                        <a:t>1</a:t>
                      </a:r>
                      <a:endParaRPr lang="en-ZA" sz="900" dirty="0"/>
                    </a:p>
                  </a:txBody>
                  <a:tcPr/>
                </a:tc>
                <a:tc>
                  <a:txBody>
                    <a:bodyPr/>
                    <a:lstStyle/>
                    <a:p>
                      <a:pPr algn="ctr"/>
                      <a:r>
                        <a:rPr lang="en-ZA" sz="900" dirty="0" smtClean="0"/>
                        <a:t>1</a:t>
                      </a:r>
                      <a:endParaRPr lang="en-ZA"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900" dirty="0" smtClean="0"/>
                        <a:t>0</a:t>
                      </a:r>
                    </a:p>
                  </a:txBody>
                  <a:tcPr/>
                </a:tc>
                <a:tc>
                  <a:txBody>
                    <a:bodyPr/>
                    <a:lstStyle/>
                    <a:p>
                      <a:pPr algn="ctr"/>
                      <a:r>
                        <a:rPr lang="en-ZA" sz="900" dirty="0" smtClean="0"/>
                        <a:t>50%</a:t>
                      </a:r>
                      <a:endParaRPr lang="en-ZA" sz="900" dirty="0"/>
                    </a:p>
                  </a:txBody>
                  <a:tcPr/>
                </a:tc>
              </a:tr>
              <a:tr h="216024">
                <a:tc>
                  <a:txBody>
                    <a:bodyPr/>
                    <a:lstStyle/>
                    <a:p>
                      <a:pPr algn="ctr"/>
                      <a:r>
                        <a:rPr lang="en-ZA" sz="900" b="1" dirty="0" smtClean="0"/>
                        <a:t>Total Planned</a:t>
                      </a:r>
                      <a:endParaRPr lang="en-ZA" sz="900" b="1" dirty="0"/>
                    </a:p>
                  </a:txBody>
                  <a:tcPr/>
                </a:tc>
                <a:tc>
                  <a:txBody>
                    <a:bodyPr/>
                    <a:lstStyle/>
                    <a:p>
                      <a:pPr algn="ctr"/>
                      <a:r>
                        <a:rPr lang="en-ZA" sz="900" dirty="0" smtClean="0"/>
                        <a:t>28</a:t>
                      </a:r>
                      <a:endParaRPr lang="en-ZA" sz="900" dirty="0">
                        <a:solidFill>
                          <a:schemeClr val="tx1"/>
                        </a:solidFill>
                      </a:endParaRPr>
                    </a:p>
                  </a:txBody>
                  <a:tcPr/>
                </a:tc>
                <a:tc>
                  <a:txBody>
                    <a:bodyPr/>
                    <a:lstStyle/>
                    <a:p>
                      <a:pPr algn="ctr"/>
                      <a:r>
                        <a:rPr lang="en-ZA" sz="900" dirty="0" smtClean="0"/>
                        <a:t>22</a:t>
                      </a:r>
                      <a:endParaRPr lang="en-ZA" sz="900" dirty="0">
                        <a:solidFill>
                          <a:schemeClr val="tx1"/>
                        </a:solidFill>
                      </a:endParaRPr>
                    </a:p>
                  </a:txBody>
                  <a:tcPr/>
                </a:tc>
                <a:tc>
                  <a:txBody>
                    <a:bodyPr/>
                    <a:lstStyle/>
                    <a:p>
                      <a:pPr algn="ctr"/>
                      <a:r>
                        <a:rPr lang="en-ZA" sz="900" dirty="0" smtClean="0"/>
                        <a:t>6</a:t>
                      </a:r>
                      <a:endParaRPr lang="en-ZA" sz="900" dirty="0">
                        <a:solidFill>
                          <a:schemeClr val="tx1"/>
                        </a:solidFill>
                      </a:endParaRPr>
                    </a:p>
                  </a:txBody>
                  <a:tcPr/>
                </a:tc>
                <a:tc>
                  <a:txBody>
                    <a:bodyPr/>
                    <a:lstStyle/>
                    <a:p>
                      <a:pPr algn="ctr"/>
                      <a:r>
                        <a:rPr lang="en-ZA" sz="900" dirty="0" smtClean="0"/>
                        <a:t>0</a:t>
                      </a:r>
                      <a:endParaRPr lang="en-ZA" sz="900" dirty="0">
                        <a:solidFill>
                          <a:schemeClr val="tx1"/>
                        </a:solidFill>
                      </a:endParaRPr>
                    </a:p>
                  </a:txBody>
                  <a:tcPr/>
                </a:tc>
                <a:tc>
                  <a:txBody>
                    <a:bodyPr/>
                    <a:lstStyle/>
                    <a:p>
                      <a:pPr algn="ctr"/>
                      <a:r>
                        <a:rPr lang="en-ZA" sz="900" b="1" dirty="0" smtClean="0">
                          <a:solidFill>
                            <a:schemeClr val="tx2"/>
                          </a:solidFill>
                        </a:rPr>
                        <a:t>79%</a:t>
                      </a:r>
                      <a:endParaRPr lang="en-ZA" sz="900" b="1" dirty="0">
                        <a:solidFill>
                          <a:schemeClr val="tx2"/>
                        </a:solidFill>
                      </a:endParaRPr>
                    </a:p>
                  </a:txBody>
                  <a:tcPr/>
                </a:tc>
              </a:tr>
            </a:tbl>
          </a:graphicData>
        </a:graphic>
      </p:graphicFrame>
      <p:graphicFrame>
        <p:nvGraphicFramePr>
          <p:cNvPr id="4" name="Chart 3"/>
          <p:cNvGraphicFramePr>
            <a:graphicFrameLocks/>
          </p:cNvGraphicFramePr>
          <p:nvPr>
            <p:extLst>
              <p:ext uri="{D42A27DB-BD31-4B8C-83A1-F6EECF244321}">
                <p14:modId xmlns:p14="http://schemas.microsoft.com/office/powerpoint/2010/main" val="1830858924"/>
              </p:ext>
            </p:extLst>
          </p:nvPr>
        </p:nvGraphicFramePr>
        <p:xfrm>
          <a:off x="0" y="620687"/>
          <a:ext cx="3059832" cy="31213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p14="http://schemas.microsoft.com/office/powerpoint/2010/main" val="858692228"/>
              </p:ext>
            </p:extLst>
          </p:nvPr>
        </p:nvGraphicFramePr>
        <p:xfrm>
          <a:off x="1" y="3744888"/>
          <a:ext cx="3059831" cy="311311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2107889164"/>
              </p:ext>
            </p:extLst>
          </p:nvPr>
        </p:nvGraphicFramePr>
        <p:xfrm>
          <a:off x="3059831" y="3747726"/>
          <a:ext cx="6094514" cy="3131820"/>
        </p:xfrm>
        <a:graphic>
          <a:graphicData uri="http://schemas.openxmlformats.org/drawingml/2006/table">
            <a:tbl>
              <a:tblPr firstRow="1" bandRow="1">
                <a:tableStyleId>{46F890A9-2807-4EBB-B81D-B2AA78EC7F39}</a:tableStyleId>
              </a:tblPr>
              <a:tblGrid>
                <a:gridCol w="1378736"/>
                <a:gridCol w="853513"/>
                <a:gridCol w="792088"/>
                <a:gridCol w="1217550"/>
                <a:gridCol w="926313"/>
                <a:gridCol w="926314"/>
              </a:tblGrid>
              <a:tr h="245684">
                <a:tc gridSpan="6">
                  <a:txBody>
                    <a:bodyPr/>
                    <a:lstStyle/>
                    <a:p>
                      <a:pPr algn="ctr"/>
                      <a:r>
                        <a:rPr lang="en-ZA" sz="1050" baseline="0" dirty="0" smtClean="0"/>
                        <a:t>Synopsis of  USAASA  Annual Performance  Excl. DTT</a:t>
                      </a:r>
                      <a:endParaRPr lang="en-ZA" sz="1050" b="1" dirty="0"/>
                    </a:p>
                  </a:txBody>
                  <a:tcPr/>
                </a:tc>
                <a:tc hMerge="1">
                  <a:txBody>
                    <a:bodyPr/>
                    <a:lstStyle/>
                    <a:p>
                      <a:pPr algn="ctr"/>
                      <a:endParaRPr lang="en-ZA" sz="1200" b="0" dirty="0"/>
                    </a:p>
                  </a:txBody>
                  <a:tcPr/>
                </a:tc>
                <a:tc hMerge="1">
                  <a:txBody>
                    <a:bodyPr/>
                    <a:lstStyle/>
                    <a:p>
                      <a:pPr algn="ctr"/>
                      <a:endParaRPr lang="en-ZA" sz="1200" b="0" dirty="0"/>
                    </a:p>
                  </a:txBody>
                  <a:tcPr/>
                </a:tc>
                <a:tc hMerge="1">
                  <a:txBody>
                    <a:bodyPr/>
                    <a:lstStyle/>
                    <a:p>
                      <a:pPr algn="ctr"/>
                      <a:endParaRPr lang="en-ZA" sz="1200" b="0" dirty="0"/>
                    </a:p>
                  </a:txBody>
                  <a:tcPr/>
                </a:tc>
                <a:tc hMerge="1">
                  <a:txBody>
                    <a:bodyPr/>
                    <a:lstStyle/>
                    <a:p>
                      <a:pPr algn="ctr"/>
                      <a:endParaRPr lang="en-ZA" sz="1200" b="0" dirty="0"/>
                    </a:p>
                  </a:txBody>
                  <a:tcPr/>
                </a:tc>
                <a:tc hMerge="1">
                  <a:txBody>
                    <a:bodyPr/>
                    <a:lstStyle/>
                    <a:p>
                      <a:pPr algn="ctr"/>
                      <a:endParaRPr lang="en-ZA" sz="1200" b="0" dirty="0"/>
                    </a:p>
                  </a:txBody>
                  <a:tcPr/>
                </a:tc>
              </a:tr>
              <a:tr h="360126">
                <a:tc>
                  <a:txBody>
                    <a:bodyPr/>
                    <a:lstStyle/>
                    <a:p>
                      <a:pPr algn="ctr"/>
                      <a:r>
                        <a:rPr lang="en-ZA" sz="900" dirty="0" smtClean="0"/>
                        <a:t>Unit</a:t>
                      </a:r>
                      <a:endParaRPr lang="en-ZA" sz="900" b="0" dirty="0"/>
                    </a:p>
                  </a:txBody>
                  <a:tcPr/>
                </a:tc>
                <a:tc>
                  <a:txBody>
                    <a:bodyPr/>
                    <a:lstStyle/>
                    <a:p>
                      <a:pPr algn="ctr"/>
                      <a:r>
                        <a:rPr lang="en-ZA" sz="900" baseline="0" dirty="0" smtClean="0"/>
                        <a:t>Planned targets</a:t>
                      </a:r>
                      <a:endParaRPr lang="en-ZA" sz="900" b="0" dirty="0"/>
                    </a:p>
                  </a:txBody>
                  <a:tcPr/>
                </a:tc>
                <a:tc>
                  <a:txBody>
                    <a:bodyPr/>
                    <a:lstStyle/>
                    <a:p>
                      <a:pPr algn="ctr"/>
                      <a:r>
                        <a:rPr lang="en-ZA" sz="900" dirty="0" smtClean="0"/>
                        <a:t>Achieved</a:t>
                      </a:r>
                      <a:r>
                        <a:rPr lang="en-ZA" sz="900" baseline="0" dirty="0" smtClean="0"/>
                        <a:t> targets</a:t>
                      </a:r>
                      <a:endParaRPr lang="en-ZA" sz="900" b="0" dirty="0"/>
                    </a:p>
                  </a:txBody>
                  <a:tcPr/>
                </a:tc>
                <a:tc>
                  <a:txBody>
                    <a:bodyPr/>
                    <a:lstStyle/>
                    <a:p>
                      <a:pPr algn="ctr"/>
                      <a:r>
                        <a:rPr lang="en-ZA" sz="900" dirty="0" smtClean="0"/>
                        <a:t>Partially achieved targets</a:t>
                      </a:r>
                      <a:endParaRPr lang="en-ZA" sz="900" b="0" dirty="0"/>
                    </a:p>
                  </a:txBody>
                  <a:tcPr/>
                </a:tc>
                <a:tc>
                  <a:txBody>
                    <a:bodyPr/>
                    <a:lstStyle/>
                    <a:p>
                      <a:pPr algn="ctr"/>
                      <a:r>
                        <a:rPr lang="en-ZA" sz="900" dirty="0" smtClean="0"/>
                        <a:t>Not </a:t>
                      </a:r>
                    </a:p>
                    <a:p>
                      <a:pPr algn="ctr"/>
                      <a:r>
                        <a:rPr lang="en-ZA" sz="900" dirty="0" smtClean="0"/>
                        <a:t>achieved</a:t>
                      </a:r>
                      <a:endParaRPr lang="en-ZA" sz="900" b="0" dirty="0"/>
                    </a:p>
                  </a:txBody>
                  <a:tcPr/>
                </a:tc>
                <a:tc>
                  <a:txBody>
                    <a:bodyPr/>
                    <a:lstStyle/>
                    <a:p>
                      <a:pPr algn="ctr"/>
                      <a:r>
                        <a:rPr lang="en-ZA" sz="900" baseline="0" dirty="0" smtClean="0"/>
                        <a:t>% Achievement</a:t>
                      </a:r>
                      <a:endParaRPr lang="en-ZA" sz="900" b="0" dirty="0"/>
                    </a:p>
                  </a:txBody>
                  <a:tcPr/>
                </a:tc>
              </a:tr>
              <a:tr h="223349">
                <a:tc>
                  <a:txBody>
                    <a:bodyPr/>
                    <a:lstStyle/>
                    <a:p>
                      <a:pPr algn="ctr"/>
                      <a:r>
                        <a:rPr lang="en-ZA" sz="900" b="1" dirty="0" smtClean="0"/>
                        <a:t>Governance</a:t>
                      </a:r>
                      <a:endParaRPr lang="en-ZA" sz="900" b="1" dirty="0"/>
                    </a:p>
                  </a:txBody>
                  <a:tcPr/>
                </a:tc>
                <a:tc>
                  <a:txBody>
                    <a:bodyPr/>
                    <a:lstStyle/>
                    <a:p>
                      <a:pPr algn="ctr"/>
                      <a:r>
                        <a:rPr lang="en-ZA" sz="900" dirty="0" smtClean="0"/>
                        <a:t>2</a:t>
                      </a:r>
                      <a:endParaRPr lang="en-ZA" sz="900" b="0" dirty="0"/>
                    </a:p>
                  </a:txBody>
                  <a:tcPr/>
                </a:tc>
                <a:tc>
                  <a:txBody>
                    <a:bodyPr/>
                    <a:lstStyle/>
                    <a:p>
                      <a:pPr algn="ctr"/>
                      <a:r>
                        <a:rPr lang="en-ZA" sz="900" dirty="0" smtClean="0"/>
                        <a:t>2</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100%</a:t>
                      </a:r>
                      <a:endParaRPr lang="en-ZA" sz="900" b="0" dirty="0"/>
                    </a:p>
                  </a:txBody>
                  <a:tcPr/>
                </a:tc>
              </a:tr>
              <a:tr h="223349">
                <a:tc>
                  <a:txBody>
                    <a:bodyPr/>
                    <a:lstStyle/>
                    <a:p>
                      <a:pPr algn="ctr"/>
                      <a:r>
                        <a:rPr lang="en-ZA" sz="900" b="1" dirty="0" smtClean="0"/>
                        <a:t>PM&amp;E</a:t>
                      </a:r>
                      <a:endParaRPr lang="en-ZA" sz="900" b="1" dirty="0"/>
                    </a:p>
                  </a:txBody>
                  <a:tcPr/>
                </a:tc>
                <a:tc>
                  <a:txBody>
                    <a:bodyPr/>
                    <a:lstStyle/>
                    <a:p>
                      <a:pPr algn="ctr"/>
                      <a:r>
                        <a:rPr lang="en-ZA" sz="900" dirty="0" smtClean="0"/>
                        <a:t>3</a:t>
                      </a:r>
                      <a:endParaRPr lang="en-ZA" sz="900" b="0" dirty="0"/>
                    </a:p>
                  </a:txBody>
                  <a:tcPr/>
                </a:tc>
                <a:tc>
                  <a:txBody>
                    <a:bodyPr/>
                    <a:lstStyle/>
                    <a:p>
                      <a:pPr algn="ctr"/>
                      <a:r>
                        <a:rPr lang="en-ZA" sz="900" dirty="0" smtClean="0"/>
                        <a:t>3</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100%</a:t>
                      </a:r>
                      <a:endParaRPr lang="en-ZA" sz="900" b="0" dirty="0"/>
                    </a:p>
                  </a:txBody>
                  <a:tcPr/>
                </a:tc>
              </a:tr>
              <a:tr h="223349">
                <a:tc>
                  <a:txBody>
                    <a:bodyPr/>
                    <a:lstStyle/>
                    <a:p>
                      <a:pPr algn="ctr"/>
                      <a:r>
                        <a:rPr lang="en-ZA" sz="900" b="1" dirty="0" smtClean="0"/>
                        <a:t>Int. Audit</a:t>
                      </a:r>
                      <a:endParaRPr lang="en-ZA" sz="900" b="1" dirty="0"/>
                    </a:p>
                  </a:txBody>
                  <a:tcPr/>
                </a:tc>
                <a:tc>
                  <a:txBody>
                    <a:bodyPr/>
                    <a:lstStyle/>
                    <a:p>
                      <a:pPr algn="ctr"/>
                      <a:r>
                        <a:rPr lang="en-ZA" sz="900" dirty="0" smtClean="0"/>
                        <a:t>1</a:t>
                      </a:r>
                      <a:endParaRPr lang="en-ZA" sz="900" b="0" dirty="0"/>
                    </a:p>
                  </a:txBody>
                  <a:tcPr/>
                </a:tc>
                <a:tc>
                  <a:txBody>
                    <a:bodyPr/>
                    <a:lstStyle/>
                    <a:p>
                      <a:pPr algn="ctr"/>
                      <a:r>
                        <a:rPr lang="en-ZA" sz="900" dirty="0" smtClean="0"/>
                        <a:t>1</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100%</a:t>
                      </a:r>
                      <a:endParaRPr lang="en-ZA" sz="900" b="0" dirty="0"/>
                    </a:p>
                  </a:txBody>
                  <a:tcPr/>
                </a:tc>
              </a:tr>
              <a:tr h="223349">
                <a:tc>
                  <a:txBody>
                    <a:bodyPr/>
                    <a:lstStyle/>
                    <a:p>
                      <a:pPr algn="ctr"/>
                      <a:r>
                        <a:rPr lang="en-ZA" sz="900" b="1" dirty="0" smtClean="0"/>
                        <a:t>Risk</a:t>
                      </a:r>
                      <a:r>
                        <a:rPr lang="en-ZA" sz="900" b="1" baseline="0" dirty="0" smtClean="0"/>
                        <a:t>  Mgmt.</a:t>
                      </a:r>
                      <a:endParaRPr lang="en-ZA" sz="900" b="1" dirty="0"/>
                    </a:p>
                  </a:txBody>
                  <a:tcPr/>
                </a:tc>
                <a:tc>
                  <a:txBody>
                    <a:bodyPr/>
                    <a:lstStyle/>
                    <a:p>
                      <a:pPr algn="ctr"/>
                      <a:r>
                        <a:rPr lang="en-ZA" sz="900" dirty="0" smtClean="0"/>
                        <a:t>1</a:t>
                      </a:r>
                      <a:endParaRPr lang="en-ZA" sz="900" b="0" dirty="0"/>
                    </a:p>
                  </a:txBody>
                  <a:tcPr/>
                </a:tc>
                <a:tc>
                  <a:txBody>
                    <a:bodyPr/>
                    <a:lstStyle/>
                    <a:p>
                      <a:pPr algn="ctr"/>
                      <a:r>
                        <a:rPr lang="en-ZA" sz="900" dirty="0" smtClean="0"/>
                        <a:t>1</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100%</a:t>
                      </a:r>
                      <a:endParaRPr lang="en-ZA" sz="900" b="0" dirty="0"/>
                    </a:p>
                  </a:txBody>
                  <a:tcPr/>
                </a:tc>
              </a:tr>
              <a:tr h="2233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900" b="1" dirty="0" smtClean="0"/>
                        <a:t>Stakeholder Engagement</a:t>
                      </a:r>
                    </a:p>
                  </a:txBody>
                  <a:tcPr/>
                </a:tc>
                <a:tc>
                  <a:txBody>
                    <a:bodyPr/>
                    <a:lstStyle/>
                    <a:p>
                      <a:pPr algn="ctr"/>
                      <a:r>
                        <a:rPr lang="en-ZA" sz="900" dirty="0" smtClean="0"/>
                        <a:t>3</a:t>
                      </a:r>
                      <a:endParaRPr lang="en-ZA" sz="900" b="0" dirty="0"/>
                    </a:p>
                  </a:txBody>
                  <a:tcPr/>
                </a:tc>
                <a:tc>
                  <a:txBody>
                    <a:bodyPr/>
                    <a:lstStyle/>
                    <a:p>
                      <a:pPr algn="ctr"/>
                      <a:r>
                        <a:rPr lang="en-ZA" sz="900" dirty="0" smtClean="0"/>
                        <a:t>3</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100%</a:t>
                      </a:r>
                      <a:endParaRPr lang="en-ZA" sz="900" b="0" dirty="0"/>
                    </a:p>
                  </a:txBody>
                  <a:tcPr/>
                </a:tc>
              </a:tr>
              <a:tr h="2233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900" b="1" dirty="0" smtClean="0"/>
                        <a:t>Finance</a:t>
                      </a:r>
                    </a:p>
                  </a:txBody>
                  <a:tcPr/>
                </a:tc>
                <a:tc>
                  <a:txBody>
                    <a:bodyPr/>
                    <a:lstStyle/>
                    <a:p>
                      <a:pPr algn="ctr"/>
                      <a:r>
                        <a:rPr lang="en-ZA" sz="900" dirty="0" smtClean="0"/>
                        <a:t>4</a:t>
                      </a:r>
                      <a:endParaRPr lang="en-ZA" sz="900" b="0" dirty="0"/>
                    </a:p>
                  </a:txBody>
                  <a:tcPr/>
                </a:tc>
                <a:tc>
                  <a:txBody>
                    <a:bodyPr/>
                    <a:lstStyle/>
                    <a:p>
                      <a:pPr algn="ctr"/>
                      <a:r>
                        <a:rPr lang="en-ZA" sz="900" dirty="0" smtClean="0"/>
                        <a:t>4</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0</a:t>
                      </a:r>
                      <a:endParaRPr lang="en-ZA" sz="900" b="0" dirty="0"/>
                    </a:p>
                  </a:txBody>
                  <a:tcPr/>
                </a:tc>
                <a:tc>
                  <a:txBody>
                    <a:bodyPr/>
                    <a:lstStyle/>
                    <a:p>
                      <a:pPr algn="ctr"/>
                      <a:r>
                        <a:rPr lang="en-ZA" sz="900" dirty="0" smtClean="0"/>
                        <a:t>100%</a:t>
                      </a:r>
                      <a:endParaRPr lang="en-ZA" sz="900" b="0" dirty="0"/>
                    </a:p>
                  </a:txBody>
                  <a:tcPr/>
                </a:tc>
              </a:tr>
              <a:tr h="223349">
                <a:tc>
                  <a:txBody>
                    <a:bodyPr/>
                    <a:lstStyle/>
                    <a:p>
                      <a:pPr algn="ctr"/>
                      <a:r>
                        <a:rPr lang="en-ZA" sz="900" b="1" dirty="0" smtClean="0"/>
                        <a:t>IT</a:t>
                      </a:r>
                      <a:endParaRPr lang="en-ZA" sz="900" b="1" dirty="0">
                        <a:solidFill>
                          <a:schemeClr val="tx1"/>
                        </a:solidFill>
                      </a:endParaRPr>
                    </a:p>
                  </a:txBody>
                  <a:tcPr/>
                </a:tc>
                <a:tc>
                  <a:txBody>
                    <a:bodyPr/>
                    <a:lstStyle/>
                    <a:p>
                      <a:pPr algn="ctr"/>
                      <a:r>
                        <a:rPr lang="en-ZA" sz="900" dirty="0" smtClean="0"/>
                        <a:t>3</a:t>
                      </a:r>
                      <a:endParaRPr lang="en-ZA" sz="900" dirty="0">
                        <a:solidFill>
                          <a:schemeClr val="tx1"/>
                        </a:solidFill>
                      </a:endParaRPr>
                    </a:p>
                  </a:txBody>
                  <a:tcPr/>
                </a:tc>
                <a:tc>
                  <a:txBody>
                    <a:bodyPr/>
                    <a:lstStyle/>
                    <a:p>
                      <a:pPr algn="ctr"/>
                      <a:r>
                        <a:rPr lang="en-ZA" sz="900" dirty="0" smtClean="0"/>
                        <a:t>3</a:t>
                      </a:r>
                      <a:endParaRPr lang="en-ZA" sz="900" dirty="0">
                        <a:solidFill>
                          <a:schemeClr val="tx1"/>
                        </a:solidFill>
                      </a:endParaRPr>
                    </a:p>
                  </a:txBody>
                  <a:tcPr/>
                </a:tc>
                <a:tc>
                  <a:txBody>
                    <a:bodyPr/>
                    <a:lstStyle/>
                    <a:p>
                      <a:pPr algn="ctr"/>
                      <a:r>
                        <a:rPr lang="en-ZA" sz="900" dirty="0" smtClean="0"/>
                        <a:t> 0</a:t>
                      </a:r>
                      <a:endParaRPr lang="en-ZA" sz="900" dirty="0">
                        <a:solidFill>
                          <a:schemeClr val="tx1"/>
                        </a:solidFill>
                      </a:endParaRPr>
                    </a:p>
                  </a:txBody>
                  <a:tcPr/>
                </a:tc>
                <a:tc>
                  <a:txBody>
                    <a:bodyPr/>
                    <a:lstStyle/>
                    <a:p>
                      <a:pPr algn="ctr"/>
                      <a:r>
                        <a:rPr lang="en-ZA" sz="900" dirty="0" smtClean="0"/>
                        <a:t>0</a:t>
                      </a:r>
                      <a:endParaRPr lang="en-ZA" sz="900" dirty="0">
                        <a:solidFill>
                          <a:schemeClr val="tx1"/>
                        </a:solidFill>
                      </a:endParaRPr>
                    </a:p>
                  </a:txBody>
                  <a:tcPr/>
                </a:tc>
                <a:tc>
                  <a:txBody>
                    <a:bodyPr/>
                    <a:lstStyle/>
                    <a:p>
                      <a:pPr algn="ctr"/>
                      <a:r>
                        <a:rPr lang="en-ZA" sz="900" dirty="0" smtClean="0"/>
                        <a:t>100%</a:t>
                      </a:r>
                      <a:endParaRPr lang="en-ZA" sz="900" dirty="0">
                        <a:solidFill>
                          <a:schemeClr val="tx1"/>
                        </a:solidFill>
                      </a:endParaRPr>
                    </a:p>
                  </a:txBody>
                  <a:tcPr/>
                </a:tc>
              </a:tr>
              <a:tr h="223349">
                <a:tc>
                  <a:txBody>
                    <a:bodyPr/>
                    <a:lstStyle/>
                    <a:p>
                      <a:pPr algn="ctr"/>
                      <a:r>
                        <a:rPr lang="en-ZA" sz="900" b="1" dirty="0" smtClean="0"/>
                        <a:t>HR</a:t>
                      </a:r>
                      <a:endParaRPr lang="en-ZA" sz="900" b="1" dirty="0"/>
                    </a:p>
                  </a:txBody>
                  <a:tcPr/>
                </a:tc>
                <a:tc>
                  <a:txBody>
                    <a:bodyPr/>
                    <a:lstStyle/>
                    <a:p>
                      <a:pPr algn="ctr"/>
                      <a:r>
                        <a:rPr lang="en-ZA" sz="900" dirty="0" smtClean="0"/>
                        <a:t>6</a:t>
                      </a:r>
                      <a:endParaRPr lang="en-ZA" sz="900" dirty="0">
                        <a:solidFill>
                          <a:schemeClr val="tx1"/>
                        </a:solidFill>
                      </a:endParaRPr>
                    </a:p>
                  </a:txBody>
                  <a:tcPr/>
                </a:tc>
                <a:tc>
                  <a:txBody>
                    <a:bodyPr/>
                    <a:lstStyle/>
                    <a:p>
                      <a:pPr algn="ctr"/>
                      <a:r>
                        <a:rPr lang="en-ZA" sz="900" dirty="0" smtClean="0"/>
                        <a:t>3</a:t>
                      </a:r>
                      <a:endParaRPr lang="en-ZA" sz="900" dirty="0">
                        <a:solidFill>
                          <a:schemeClr val="tx1"/>
                        </a:solidFill>
                      </a:endParaRPr>
                    </a:p>
                  </a:txBody>
                  <a:tcPr/>
                </a:tc>
                <a:tc>
                  <a:txBody>
                    <a:bodyPr/>
                    <a:lstStyle/>
                    <a:p>
                      <a:pPr algn="ctr"/>
                      <a:r>
                        <a:rPr lang="en-ZA" sz="900" dirty="0" smtClean="0"/>
                        <a:t>3</a:t>
                      </a:r>
                      <a:endParaRPr lang="en-ZA" sz="900" dirty="0">
                        <a:solidFill>
                          <a:schemeClr val="tx1"/>
                        </a:solidFill>
                      </a:endParaRPr>
                    </a:p>
                  </a:txBody>
                  <a:tcPr/>
                </a:tc>
                <a:tc>
                  <a:txBody>
                    <a:bodyPr/>
                    <a:lstStyle/>
                    <a:p>
                      <a:pPr algn="ctr"/>
                      <a:r>
                        <a:rPr lang="en-ZA" sz="900" dirty="0" smtClean="0"/>
                        <a:t>0</a:t>
                      </a:r>
                      <a:endParaRPr lang="en-ZA" sz="900" dirty="0">
                        <a:solidFill>
                          <a:schemeClr val="tx1"/>
                        </a:solidFill>
                      </a:endParaRPr>
                    </a:p>
                  </a:txBody>
                  <a:tcPr/>
                </a:tc>
                <a:tc>
                  <a:txBody>
                    <a:bodyPr/>
                    <a:lstStyle/>
                    <a:p>
                      <a:pPr algn="ctr"/>
                      <a:r>
                        <a:rPr lang="en-ZA" sz="900" dirty="0" smtClean="0"/>
                        <a:t>50%</a:t>
                      </a:r>
                      <a:endParaRPr lang="en-ZA" sz="900" dirty="0">
                        <a:solidFill>
                          <a:schemeClr val="tx1"/>
                        </a:solidFill>
                      </a:endParaRPr>
                    </a:p>
                  </a:txBody>
                  <a:tcPr/>
                </a:tc>
              </a:tr>
              <a:tr h="223349">
                <a:tc>
                  <a:txBody>
                    <a:bodyPr/>
                    <a:lstStyle/>
                    <a:p>
                      <a:pPr algn="ctr"/>
                      <a:r>
                        <a:rPr lang="en-ZA" sz="900" b="1" dirty="0" smtClean="0"/>
                        <a:t>Admin</a:t>
                      </a:r>
                      <a:endParaRPr lang="en-ZA" sz="900" b="1" dirty="0"/>
                    </a:p>
                  </a:txBody>
                  <a:tcPr/>
                </a:tc>
                <a:tc>
                  <a:txBody>
                    <a:bodyPr/>
                    <a:lstStyle/>
                    <a:p>
                      <a:pPr algn="ctr"/>
                      <a:r>
                        <a:rPr lang="en-ZA" sz="900" dirty="0" smtClean="0"/>
                        <a:t>1</a:t>
                      </a:r>
                      <a:endParaRPr lang="en-ZA" sz="900" dirty="0"/>
                    </a:p>
                  </a:txBody>
                  <a:tcPr/>
                </a:tc>
                <a:tc>
                  <a:txBody>
                    <a:bodyPr/>
                    <a:lstStyle/>
                    <a:p>
                      <a:pPr algn="ctr"/>
                      <a:r>
                        <a:rPr lang="en-ZA" sz="900" dirty="0" smtClean="0"/>
                        <a:t>1</a:t>
                      </a:r>
                      <a:endParaRPr lang="en-ZA" sz="900" dirty="0"/>
                    </a:p>
                  </a:txBody>
                  <a:tcPr/>
                </a:tc>
                <a:tc>
                  <a:txBody>
                    <a:bodyPr/>
                    <a:lstStyle/>
                    <a:p>
                      <a:pPr algn="ctr"/>
                      <a:r>
                        <a:rPr lang="en-ZA" sz="900" dirty="0" smtClean="0"/>
                        <a:t>0</a:t>
                      </a:r>
                      <a:endParaRPr lang="en-ZA" sz="900" dirty="0"/>
                    </a:p>
                  </a:txBody>
                  <a:tcPr/>
                </a:tc>
                <a:tc>
                  <a:txBody>
                    <a:bodyPr/>
                    <a:lstStyle/>
                    <a:p>
                      <a:pPr algn="ctr"/>
                      <a:r>
                        <a:rPr lang="en-ZA" sz="900" dirty="0" smtClean="0"/>
                        <a:t>0</a:t>
                      </a:r>
                      <a:endParaRPr lang="en-ZA" sz="900" dirty="0"/>
                    </a:p>
                  </a:txBody>
                  <a:tcPr/>
                </a:tc>
                <a:tc>
                  <a:txBody>
                    <a:bodyPr/>
                    <a:lstStyle/>
                    <a:p>
                      <a:pPr algn="ctr"/>
                      <a:r>
                        <a:rPr lang="en-ZA" sz="900" dirty="0" smtClean="0"/>
                        <a:t>100%</a:t>
                      </a:r>
                      <a:endParaRPr lang="en-ZA" sz="900" dirty="0"/>
                    </a:p>
                  </a:txBody>
                  <a:tcPr/>
                </a:tc>
              </a:tr>
              <a:tr h="223349">
                <a:tc>
                  <a:txBody>
                    <a:bodyPr/>
                    <a:lstStyle/>
                    <a:p>
                      <a:pPr algn="ctr"/>
                      <a:r>
                        <a:rPr lang="en-ZA" sz="900" b="1" dirty="0" smtClean="0"/>
                        <a:t>Legal</a:t>
                      </a:r>
                      <a:endParaRPr lang="en-ZA" sz="900" b="1" dirty="0"/>
                    </a:p>
                  </a:txBody>
                  <a:tcPr/>
                </a:tc>
                <a:tc>
                  <a:txBody>
                    <a:bodyPr/>
                    <a:lstStyle/>
                    <a:p>
                      <a:pPr algn="ctr"/>
                      <a:r>
                        <a:rPr lang="en-ZA" sz="900" dirty="0" smtClean="0"/>
                        <a:t>2</a:t>
                      </a:r>
                      <a:endParaRPr lang="en-ZA" sz="900" dirty="0"/>
                    </a:p>
                  </a:txBody>
                  <a:tcPr/>
                </a:tc>
                <a:tc>
                  <a:txBody>
                    <a:bodyPr/>
                    <a:lstStyle/>
                    <a:p>
                      <a:pPr algn="ctr"/>
                      <a:r>
                        <a:rPr lang="en-ZA" sz="900" dirty="0" smtClean="0"/>
                        <a:t>1</a:t>
                      </a:r>
                      <a:endParaRPr lang="en-ZA" sz="900" dirty="0"/>
                    </a:p>
                  </a:txBody>
                  <a:tcPr/>
                </a:tc>
                <a:tc>
                  <a:txBody>
                    <a:bodyPr/>
                    <a:lstStyle/>
                    <a:p>
                      <a:pPr algn="ctr"/>
                      <a:r>
                        <a:rPr lang="en-ZA" sz="900" dirty="0" smtClean="0"/>
                        <a:t>1</a:t>
                      </a:r>
                      <a:endParaRPr lang="en-ZA" sz="9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ZA" sz="900" dirty="0" smtClean="0"/>
                        <a:t>0</a:t>
                      </a:r>
                    </a:p>
                  </a:txBody>
                  <a:tcPr/>
                </a:tc>
                <a:tc>
                  <a:txBody>
                    <a:bodyPr/>
                    <a:lstStyle/>
                    <a:p>
                      <a:pPr algn="ctr"/>
                      <a:r>
                        <a:rPr lang="en-ZA" sz="900" dirty="0" smtClean="0"/>
                        <a:t>50%</a:t>
                      </a:r>
                      <a:endParaRPr lang="en-ZA" sz="900" dirty="0"/>
                    </a:p>
                  </a:txBody>
                  <a:tcPr/>
                </a:tc>
              </a:tr>
              <a:tr h="223349">
                <a:tc>
                  <a:txBody>
                    <a:bodyPr/>
                    <a:lstStyle/>
                    <a:p>
                      <a:pPr algn="ctr"/>
                      <a:r>
                        <a:rPr lang="en-ZA" sz="900" b="1" dirty="0" smtClean="0"/>
                        <a:t>Total Planned</a:t>
                      </a:r>
                      <a:endParaRPr lang="en-ZA" sz="900" b="1" dirty="0"/>
                    </a:p>
                  </a:txBody>
                  <a:tcPr/>
                </a:tc>
                <a:tc>
                  <a:txBody>
                    <a:bodyPr/>
                    <a:lstStyle/>
                    <a:p>
                      <a:pPr algn="ctr"/>
                      <a:r>
                        <a:rPr lang="en-ZA" sz="900" dirty="0" smtClean="0"/>
                        <a:t>26</a:t>
                      </a:r>
                      <a:endParaRPr lang="en-ZA" sz="900" dirty="0">
                        <a:solidFill>
                          <a:schemeClr val="tx1"/>
                        </a:solidFill>
                      </a:endParaRPr>
                    </a:p>
                  </a:txBody>
                  <a:tcPr/>
                </a:tc>
                <a:tc>
                  <a:txBody>
                    <a:bodyPr/>
                    <a:lstStyle/>
                    <a:p>
                      <a:pPr algn="ctr"/>
                      <a:r>
                        <a:rPr lang="en-ZA" sz="900" dirty="0" smtClean="0"/>
                        <a:t>22</a:t>
                      </a:r>
                      <a:endParaRPr lang="en-ZA" sz="900" dirty="0">
                        <a:solidFill>
                          <a:schemeClr val="tx1"/>
                        </a:solidFill>
                      </a:endParaRPr>
                    </a:p>
                  </a:txBody>
                  <a:tcPr/>
                </a:tc>
                <a:tc>
                  <a:txBody>
                    <a:bodyPr/>
                    <a:lstStyle/>
                    <a:p>
                      <a:pPr algn="ctr"/>
                      <a:r>
                        <a:rPr lang="en-ZA" sz="900" dirty="0" smtClean="0"/>
                        <a:t>4</a:t>
                      </a:r>
                      <a:endParaRPr lang="en-ZA" sz="900" dirty="0">
                        <a:solidFill>
                          <a:schemeClr val="tx1"/>
                        </a:solidFill>
                      </a:endParaRPr>
                    </a:p>
                  </a:txBody>
                  <a:tcPr/>
                </a:tc>
                <a:tc>
                  <a:txBody>
                    <a:bodyPr/>
                    <a:lstStyle/>
                    <a:p>
                      <a:pPr algn="ctr"/>
                      <a:r>
                        <a:rPr lang="en-ZA" sz="900" dirty="0" smtClean="0"/>
                        <a:t>0</a:t>
                      </a:r>
                      <a:endParaRPr lang="en-ZA" sz="900" dirty="0">
                        <a:solidFill>
                          <a:schemeClr val="tx1"/>
                        </a:solidFill>
                      </a:endParaRPr>
                    </a:p>
                  </a:txBody>
                  <a:tcPr/>
                </a:tc>
                <a:tc>
                  <a:txBody>
                    <a:bodyPr/>
                    <a:lstStyle/>
                    <a:p>
                      <a:pPr algn="ctr"/>
                      <a:r>
                        <a:rPr lang="en-ZA" sz="900" b="1" dirty="0" smtClean="0">
                          <a:solidFill>
                            <a:schemeClr val="tx2"/>
                          </a:solidFill>
                        </a:rPr>
                        <a:t>85%</a:t>
                      </a:r>
                      <a:endParaRPr lang="en-ZA" sz="900" b="1" dirty="0">
                        <a:solidFill>
                          <a:schemeClr val="tx2"/>
                        </a:solidFill>
                      </a:endParaRPr>
                    </a:p>
                  </a:txBody>
                  <a:tcPr/>
                </a:tc>
              </a:tr>
            </a:tbl>
          </a:graphicData>
        </a:graphic>
      </p:graphicFrame>
    </p:spTree>
    <p:extLst>
      <p:ext uri="{BB962C8B-B14F-4D97-AF65-F5344CB8AC3E}">
        <p14:creationId xmlns:p14="http://schemas.microsoft.com/office/powerpoint/2010/main" val="29511307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9588" y="203307"/>
            <a:ext cx="8229600" cy="434457"/>
          </a:xfrm>
        </p:spPr>
        <p:txBody>
          <a:bodyPr>
            <a:normAutofit/>
          </a:bodyPr>
          <a:lstStyle/>
          <a:p>
            <a:pPr marL="0" indent="0" algn="ctr">
              <a:buNone/>
            </a:pPr>
            <a:r>
              <a:rPr lang="en-ZA" sz="1800" b="1" dirty="0" smtClean="0"/>
              <a:t>USAASA Annual Performance Overview </a:t>
            </a:r>
            <a:endParaRPr lang="en-ZA" sz="1800" b="1" dirty="0"/>
          </a:p>
        </p:txBody>
      </p:sp>
      <p:sp>
        <p:nvSpPr>
          <p:cNvPr id="4" name="Rectangle 3"/>
          <p:cNvSpPr/>
          <p:nvPr/>
        </p:nvSpPr>
        <p:spPr>
          <a:xfrm>
            <a:off x="0" y="637764"/>
            <a:ext cx="6228183" cy="499034"/>
          </a:xfrm>
          <a:prstGeom prst="rect">
            <a:avLst/>
          </a:prstGeom>
          <a:solidFill>
            <a:srgbClr val="92D050"/>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ZA" dirty="0" smtClean="0"/>
              <a:t>Achieved : 79%</a:t>
            </a:r>
            <a:endParaRPr lang="en-ZA" dirty="0"/>
          </a:p>
        </p:txBody>
      </p:sp>
      <p:sp>
        <p:nvSpPr>
          <p:cNvPr id="5" name="Rectangle 4"/>
          <p:cNvSpPr/>
          <p:nvPr/>
        </p:nvSpPr>
        <p:spPr>
          <a:xfrm>
            <a:off x="6372200" y="637764"/>
            <a:ext cx="2771800" cy="499032"/>
          </a:xfrm>
          <a:prstGeom prst="rect">
            <a:avLst/>
          </a:prstGeom>
          <a:solidFill>
            <a:srgbClr val="FFFF00"/>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ZA" dirty="0" smtClean="0"/>
              <a:t>Non Achievement : 21%</a:t>
            </a:r>
            <a:endParaRPr lang="en-ZA" dirty="0"/>
          </a:p>
        </p:txBody>
      </p:sp>
      <p:cxnSp>
        <p:nvCxnSpPr>
          <p:cNvPr id="11" name="Straight Connector 10"/>
          <p:cNvCxnSpPr/>
          <p:nvPr/>
        </p:nvCxnSpPr>
        <p:spPr>
          <a:xfrm>
            <a:off x="121010" y="1332286"/>
            <a:ext cx="8338922" cy="0"/>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p:cNvCxnSpPr/>
          <p:nvPr/>
        </p:nvCxnSpPr>
        <p:spPr>
          <a:xfrm>
            <a:off x="105360" y="1332286"/>
            <a:ext cx="0" cy="340417"/>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a:off x="6261281" y="1360886"/>
            <a:ext cx="0" cy="340417"/>
          </a:xfrm>
          <a:prstGeom prst="line">
            <a:avLst/>
          </a:prstGeom>
        </p:spPr>
        <p:style>
          <a:lnRef idx="2">
            <a:schemeClr val="dk1"/>
          </a:lnRef>
          <a:fillRef idx="0">
            <a:schemeClr val="dk1"/>
          </a:fillRef>
          <a:effectRef idx="1">
            <a:schemeClr val="dk1"/>
          </a:effectRef>
          <a:fontRef idx="minor">
            <a:schemeClr val="tx1"/>
          </a:fontRef>
        </p:style>
      </p:cxnSp>
      <p:sp>
        <p:nvSpPr>
          <p:cNvPr id="17" name="TextBox 16"/>
          <p:cNvSpPr txBox="1"/>
          <p:nvPr/>
        </p:nvSpPr>
        <p:spPr>
          <a:xfrm>
            <a:off x="121010" y="1747949"/>
            <a:ext cx="3369528" cy="5093702"/>
          </a:xfrm>
          <a:prstGeom prst="rect">
            <a:avLst/>
          </a:prstGeom>
          <a:solidFill>
            <a:srgbClr val="92D050"/>
          </a:solidFill>
          <a:ln>
            <a:solidFill>
              <a:schemeClr val="bg1">
                <a:lumMod val="50000"/>
              </a:schemeClr>
            </a:solidFill>
          </a:ln>
        </p:spPr>
        <p:txBody>
          <a:bodyPr wrap="square" rtlCol="0">
            <a:spAutoFit/>
          </a:bodyPr>
          <a:lstStyle/>
          <a:p>
            <a:pPr marL="130969" indent="-130969">
              <a:buFont typeface="Arial" panose="020B0604020202020204" pitchFamily="34" charset="0"/>
              <a:buChar char="•"/>
            </a:pPr>
            <a:r>
              <a:rPr lang="en-ZA" sz="1250" b="1" dirty="0" smtClean="0"/>
              <a:t>Governance : </a:t>
            </a:r>
            <a:r>
              <a:rPr lang="en-ZA" sz="1250" dirty="0" smtClean="0"/>
              <a:t>Minimum 4</a:t>
            </a:r>
            <a:r>
              <a:rPr lang="en-ZA" sz="1250" b="1" dirty="0" smtClean="0"/>
              <a:t> </a:t>
            </a:r>
            <a:r>
              <a:rPr lang="en-ZA" sz="1250" dirty="0" smtClean="0"/>
              <a:t>Board </a:t>
            </a:r>
            <a:r>
              <a:rPr lang="en-ZA" sz="1250" dirty="0"/>
              <a:t>and committee meetings </a:t>
            </a:r>
            <a:r>
              <a:rPr lang="en-ZA" sz="1250" dirty="0" smtClean="0"/>
              <a:t>conducted &amp; </a:t>
            </a:r>
            <a:r>
              <a:rPr lang="en-ZA" sz="1250" dirty="0"/>
              <a:t>Minimum 12 EXCO meetings </a:t>
            </a:r>
            <a:r>
              <a:rPr lang="en-ZA" sz="1250" dirty="0" smtClean="0"/>
              <a:t>conducted.</a:t>
            </a:r>
          </a:p>
          <a:p>
            <a:pPr marL="130969" indent="-130969">
              <a:buFont typeface="Arial" panose="020B0604020202020204" pitchFamily="34" charset="0"/>
              <a:buChar char="•"/>
            </a:pPr>
            <a:r>
              <a:rPr lang="en-ZA" sz="1250" b="1" dirty="0" smtClean="0"/>
              <a:t>Performance Monitoring:  </a:t>
            </a:r>
            <a:r>
              <a:rPr lang="en-ZA" sz="1250" dirty="0"/>
              <a:t>USAASA &amp; USAF Strat Plans and APPs developed, approved and submitted to DTPS and Parliament. Approved quarterly reports submitted to DTPS within the regulated </a:t>
            </a:r>
            <a:r>
              <a:rPr lang="en-ZA" sz="1250" dirty="0" smtClean="0"/>
              <a:t>time. </a:t>
            </a:r>
            <a:r>
              <a:rPr lang="en-ZA" sz="1250" dirty="0"/>
              <a:t>USAASA and USAF annual reports developed and tabled at </a:t>
            </a:r>
            <a:r>
              <a:rPr lang="en-ZA" sz="1250" dirty="0" smtClean="0"/>
              <a:t>Parliament. </a:t>
            </a:r>
          </a:p>
          <a:p>
            <a:pPr marL="130969" indent="-130969">
              <a:buFont typeface="Arial" panose="020B0604020202020204" pitchFamily="34" charset="0"/>
              <a:buChar char="•"/>
            </a:pPr>
            <a:r>
              <a:rPr lang="en-ZA" sz="1250" b="1" dirty="0" smtClean="0"/>
              <a:t>Internal Audit: </a:t>
            </a:r>
            <a:r>
              <a:rPr lang="en-ZA" sz="1250" dirty="0"/>
              <a:t>21 audits conducted as per the approved APP in order to strengthen the Agency’s internal </a:t>
            </a:r>
            <a:r>
              <a:rPr lang="en-ZA" sz="1250" dirty="0" smtClean="0"/>
              <a:t>controls.</a:t>
            </a:r>
          </a:p>
          <a:p>
            <a:pPr marL="130969" indent="-130969">
              <a:buFont typeface="Arial" panose="020B0604020202020204" pitchFamily="34" charset="0"/>
              <a:buChar char="•"/>
            </a:pPr>
            <a:r>
              <a:rPr lang="en-ZA" sz="1250" b="1" dirty="0"/>
              <a:t>Risk Management : </a:t>
            </a:r>
            <a:r>
              <a:rPr lang="en-ZA" sz="1250" dirty="0"/>
              <a:t>Top 10 risks identified and </a:t>
            </a:r>
            <a:r>
              <a:rPr lang="en-ZA" sz="1250" dirty="0" smtClean="0"/>
              <a:t>monitored</a:t>
            </a:r>
          </a:p>
          <a:p>
            <a:pPr marL="130969" indent="-130969">
              <a:buFont typeface="Arial" panose="020B0604020202020204" pitchFamily="34" charset="0"/>
              <a:buChar char="•"/>
            </a:pPr>
            <a:r>
              <a:rPr lang="en-ZA" sz="1250" b="1" dirty="0" smtClean="0"/>
              <a:t>Stakeholder Engagement : </a:t>
            </a:r>
            <a:r>
              <a:rPr lang="en-ZA" sz="1250" dirty="0"/>
              <a:t>Stakeholder perception improved by 80% from a baseline of 38</a:t>
            </a:r>
            <a:r>
              <a:rPr lang="en-ZA" sz="1250" dirty="0" smtClean="0"/>
              <a:t>%. 60% stakeholder support of the ICT National Strategy &amp; USAF projects awareness campaigns conducted.</a:t>
            </a:r>
          </a:p>
          <a:p>
            <a:pPr marL="130969" indent="-130969">
              <a:buFont typeface="Arial" panose="020B0604020202020204" pitchFamily="34" charset="0"/>
              <a:buChar char="•"/>
            </a:pPr>
            <a:r>
              <a:rPr lang="en-ZA" sz="1250" b="1" dirty="0" smtClean="0"/>
              <a:t>Finance</a:t>
            </a:r>
            <a:r>
              <a:rPr lang="en-ZA" sz="1250" dirty="0" smtClean="0"/>
              <a:t> : Produce accurate financial statements, 100% match between the physical assets and the assets register, 100% compliance with the laws and regulations pertaining to treasury, supply chain and the statutory regulations &amp; 80%  of USAASA and USAF procurement from BBBEE.</a:t>
            </a:r>
            <a:endParaRPr lang="en-ZA" sz="1250" dirty="0"/>
          </a:p>
        </p:txBody>
      </p:sp>
      <p:sp>
        <p:nvSpPr>
          <p:cNvPr id="18" name="TextBox 17"/>
          <p:cNvSpPr txBox="1"/>
          <p:nvPr/>
        </p:nvSpPr>
        <p:spPr>
          <a:xfrm>
            <a:off x="3491881" y="1763338"/>
            <a:ext cx="2736302" cy="5078313"/>
          </a:xfrm>
          <a:prstGeom prst="rect">
            <a:avLst/>
          </a:prstGeom>
          <a:solidFill>
            <a:srgbClr val="92D050"/>
          </a:solidFill>
          <a:ln>
            <a:solidFill>
              <a:schemeClr val="bg1">
                <a:lumMod val="50000"/>
              </a:schemeClr>
            </a:solidFill>
          </a:ln>
        </p:spPr>
        <p:txBody>
          <a:bodyPr wrap="square" rtlCol="0">
            <a:spAutoFit/>
          </a:bodyPr>
          <a:lstStyle/>
          <a:p>
            <a:pPr marL="130969" indent="-130969">
              <a:buFont typeface="Arial" panose="020B0604020202020204" pitchFamily="34" charset="0"/>
              <a:buChar char="•"/>
            </a:pPr>
            <a:r>
              <a:rPr lang="en-ZA" sz="1200" b="1" dirty="0"/>
              <a:t>Information Technology : </a:t>
            </a:r>
            <a:r>
              <a:rPr lang="en-ZA" sz="1200" dirty="0"/>
              <a:t>90% compliance to IT governance, 95% Availability of business  systems , Maximum 10% security breach incidents reported</a:t>
            </a:r>
            <a:r>
              <a:rPr lang="en-ZA" sz="1200" dirty="0" smtClean="0"/>
              <a:t>.</a:t>
            </a:r>
            <a:endParaRPr lang="en-ZA" sz="1200" b="1" dirty="0"/>
          </a:p>
          <a:p>
            <a:pPr marL="130969" indent="-130969">
              <a:buFont typeface="Arial" panose="020B0604020202020204" pitchFamily="34" charset="0"/>
              <a:buChar char="•"/>
            </a:pPr>
            <a:r>
              <a:rPr lang="en-ZA" sz="1200" b="1" dirty="0" smtClean="0"/>
              <a:t>Human Resources : </a:t>
            </a:r>
            <a:r>
              <a:rPr lang="en-ZA" sz="1200" dirty="0"/>
              <a:t>Ensure that employees’ grievances and disciplinary cases handled are less than 5% of our staff </a:t>
            </a:r>
            <a:r>
              <a:rPr lang="en-ZA" sz="1200" dirty="0" smtClean="0"/>
              <a:t>complement. </a:t>
            </a:r>
            <a:r>
              <a:rPr lang="en-ZA" sz="1200" dirty="0"/>
              <a:t>Timeous submission of performance agreements &amp; performance assessments by business </a:t>
            </a:r>
            <a:r>
              <a:rPr lang="en-ZA" sz="1200" dirty="0" smtClean="0"/>
              <a:t>units</a:t>
            </a:r>
            <a:r>
              <a:rPr lang="en-ZA" sz="1200" dirty="0"/>
              <a:t>. </a:t>
            </a:r>
            <a:r>
              <a:rPr lang="en-ZA" sz="1200" dirty="0" smtClean="0"/>
              <a:t>Introduction of leadership training for management. </a:t>
            </a:r>
          </a:p>
          <a:p>
            <a:pPr marL="130969" indent="-130969">
              <a:buFont typeface="Arial" panose="020B0604020202020204" pitchFamily="34" charset="0"/>
              <a:buChar char="•"/>
            </a:pPr>
            <a:r>
              <a:rPr lang="en-ZA" sz="1200" b="1" dirty="0" smtClean="0"/>
              <a:t>Administration : </a:t>
            </a:r>
            <a:r>
              <a:rPr lang="en-ZA" sz="1200" dirty="0"/>
              <a:t>90% compliance with Occupational Health, Safety and Environmental </a:t>
            </a:r>
            <a:r>
              <a:rPr lang="en-ZA" sz="1200" dirty="0" smtClean="0"/>
              <a:t>Act.</a:t>
            </a:r>
            <a:endParaRPr lang="en-ZA" sz="1200" b="1" dirty="0" smtClean="0"/>
          </a:p>
          <a:p>
            <a:pPr marL="130969" indent="-130969">
              <a:buFont typeface="Arial" panose="020B0604020202020204" pitchFamily="34" charset="0"/>
              <a:buChar char="•"/>
            </a:pPr>
            <a:r>
              <a:rPr lang="en-ZA" sz="1200" b="1" dirty="0"/>
              <a:t>Legal : </a:t>
            </a:r>
            <a:r>
              <a:rPr lang="en-ZA" sz="1200" dirty="0"/>
              <a:t>Appointment of legal representative to act on behalf of the Agency during litigations associated with the Agency </a:t>
            </a:r>
          </a:p>
          <a:p>
            <a:endParaRPr lang="en-US" sz="1200" dirty="0" smtClean="0"/>
          </a:p>
          <a:p>
            <a:endParaRPr lang="en-US" sz="1200" dirty="0" smtClean="0"/>
          </a:p>
          <a:p>
            <a:endParaRPr lang="en-US" sz="1200" dirty="0"/>
          </a:p>
          <a:p>
            <a:endParaRPr lang="en-US" sz="1200" dirty="0" smtClean="0"/>
          </a:p>
          <a:p>
            <a:endParaRPr lang="en-ZA" sz="1200" dirty="0" smtClean="0"/>
          </a:p>
          <a:p>
            <a:endParaRPr lang="en-ZA" sz="1200" dirty="0"/>
          </a:p>
          <a:p>
            <a:pPr marL="130969" indent="-130969">
              <a:buFont typeface="Arial" panose="020B0604020202020204" pitchFamily="34" charset="0"/>
              <a:buChar char="•"/>
            </a:pPr>
            <a:endParaRPr lang="en-ZA" sz="1200" dirty="0"/>
          </a:p>
        </p:txBody>
      </p:sp>
      <p:sp>
        <p:nvSpPr>
          <p:cNvPr id="19" name="TextBox 18"/>
          <p:cNvSpPr txBox="1"/>
          <p:nvPr/>
        </p:nvSpPr>
        <p:spPr>
          <a:xfrm>
            <a:off x="6300193" y="1738748"/>
            <a:ext cx="2843808" cy="5078313"/>
          </a:xfrm>
          <a:prstGeom prst="rect">
            <a:avLst/>
          </a:prstGeom>
          <a:solidFill>
            <a:srgbClr val="FFFF00"/>
          </a:solidFill>
          <a:ln>
            <a:solidFill>
              <a:schemeClr val="bg1">
                <a:lumMod val="50000"/>
              </a:schemeClr>
            </a:solidFill>
          </a:ln>
        </p:spPr>
        <p:txBody>
          <a:bodyPr wrap="square" rtlCol="0">
            <a:spAutoFit/>
          </a:bodyPr>
          <a:lstStyle/>
          <a:p>
            <a:pPr marL="130969" indent="-130969">
              <a:buFont typeface="Arial" panose="020B0604020202020204" pitchFamily="34" charset="0"/>
              <a:buChar char="•"/>
            </a:pPr>
            <a:r>
              <a:rPr lang="en-ZA" sz="1200" b="1" dirty="0" smtClean="0"/>
              <a:t>Stakeholder Engagement : </a:t>
            </a:r>
            <a:r>
              <a:rPr lang="en-ZA" sz="1200" dirty="0"/>
              <a:t>60% support and awareness of Fund Manual by the targeted </a:t>
            </a:r>
            <a:r>
              <a:rPr lang="en-ZA" sz="1200" dirty="0" smtClean="0"/>
              <a:t>stakeholders. </a:t>
            </a:r>
            <a:r>
              <a:rPr lang="en-ZA" sz="1200" b="1" dirty="0" smtClean="0"/>
              <a:t>USAASA is engaging National Treasury &amp; ICASA to revise percentage contribution to USAF to 1%.</a:t>
            </a:r>
          </a:p>
          <a:p>
            <a:pPr marL="130969" indent="-130969">
              <a:buFont typeface="Arial" panose="020B0604020202020204" pitchFamily="34" charset="0"/>
              <a:buChar char="•"/>
            </a:pPr>
            <a:r>
              <a:rPr lang="en-ZA" sz="1200" b="1" dirty="0" smtClean="0"/>
              <a:t>Finance : </a:t>
            </a:r>
            <a:r>
              <a:rPr lang="en-ZA" sz="1200" dirty="0"/>
              <a:t>95 % of the actual expenditure spend in line with the allocated </a:t>
            </a:r>
            <a:r>
              <a:rPr lang="en-ZA" sz="1200" dirty="0" smtClean="0"/>
              <a:t>budget. </a:t>
            </a:r>
            <a:r>
              <a:rPr lang="en-ZA" sz="1200" b="1" dirty="0" smtClean="0"/>
              <a:t>Placement of orders in the beginning of Q2 to set-top-boxes and related antennas will trigger the expenditure of USAF subsidies.</a:t>
            </a:r>
          </a:p>
          <a:p>
            <a:pPr marL="130969" indent="-130969">
              <a:buFont typeface="Arial" panose="020B0604020202020204" pitchFamily="34" charset="0"/>
              <a:buChar char="•"/>
            </a:pPr>
            <a:r>
              <a:rPr lang="en-ZA" sz="1200" b="1" dirty="0" smtClean="0"/>
              <a:t>Human Resources:  </a:t>
            </a:r>
            <a:r>
              <a:rPr lang="en-ZA" sz="1200" dirty="0" smtClean="0"/>
              <a:t>Training of managers and implementation of employee wellness </a:t>
            </a:r>
            <a:r>
              <a:rPr lang="en-ZA" sz="1200" dirty="0"/>
              <a:t>programme </a:t>
            </a:r>
            <a:r>
              <a:rPr lang="en-ZA" sz="1200" b="1" dirty="0" smtClean="0"/>
              <a:t>are incorporated into the organisation development and the OD process will be completed once all the personnel has been moved into the new structure at the close of Q3.</a:t>
            </a:r>
          </a:p>
          <a:p>
            <a:pPr marL="130969" indent="-130969">
              <a:buFont typeface="Arial" panose="020B0604020202020204" pitchFamily="34" charset="0"/>
              <a:buChar char="•"/>
            </a:pPr>
            <a:r>
              <a:rPr lang="en-ZA" sz="1200" dirty="0" smtClean="0"/>
              <a:t> Legal: </a:t>
            </a:r>
            <a:r>
              <a:rPr lang="en-ZA" sz="1200" dirty="0"/>
              <a:t>Reduce risks associated with litigations against the Agency by 5</a:t>
            </a:r>
            <a:r>
              <a:rPr lang="en-ZA" sz="1200" dirty="0" smtClean="0"/>
              <a:t>%. </a:t>
            </a:r>
            <a:r>
              <a:rPr lang="en-ZA" sz="1200" b="1" dirty="0" smtClean="0"/>
              <a:t>This target is part of the monthly operational risks plan and </a:t>
            </a:r>
            <a:r>
              <a:rPr lang="en-ZA" sz="1200" dirty="0"/>
              <a:t>it would be continuously monitored in order to bring down the costs below 5</a:t>
            </a:r>
            <a:r>
              <a:rPr lang="en-ZA" sz="1200" dirty="0" smtClean="0"/>
              <a:t>%. </a:t>
            </a:r>
            <a:endParaRPr lang="en-ZA" sz="1200" dirty="0"/>
          </a:p>
        </p:txBody>
      </p:sp>
      <p:sp>
        <p:nvSpPr>
          <p:cNvPr id="20" name="TextBox 19"/>
          <p:cNvSpPr txBox="1"/>
          <p:nvPr/>
        </p:nvSpPr>
        <p:spPr>
          <a:xfrm>
            <a:off x="2454016" y="1360886"/>
            <a:ext cx="2710676" cy="307777"/>
          </a:xfrm>
          <a:prstGeom prst="rect">
            <a:avLst/>
          </a:prstGeom>
          <a:noFill/>
        </p:spPr>
        <p:txBody>
          <a:bodyPr wrap="square" rtlCol="0">
            <a:spAutoFit/>
          </a:bodyPr>
          <a:lstStyle/>
          <a:p>
            <a:r>
              <a:rPr lang="en-ZA" sz="1400" b="1" dirty="0" smtClean="0">
                <a:solidFill>
                  <a:schemeClr val="tx2">
                    <a:lumMod val="60000"/>
                    <a:lumOff val="40000"/>
                  </a:schemeClr>
                </a:solidFill>
              </a:rPr>
              <a:t>2014/2015 PLANNED TARGETS </a:t>
            </a:r>
            <a:endParaRPr lang="en-ZA" sz="1400" b="1" dirty="0">
              <a:solidFill>
                <a:schemeClr val="tx2">
                  <a:lumMod val="60000"/>
                  <a:lumOff val="40000"/>
                </a:schemeClr>
              </a:solidFill>
            </a:endParaRPr>
          </a:p>
        </p:txBody>
      </p:sp>
      <p:sp>
        <p:nvSpPr>
          <p:cNvPr id="22" name="TextBox 21"/>
          <p:cNvSpPr txBox="1"/>
          <p:nvPr/>
        </p:nvSpPr>
        <p:spPr>
          <a:xfrm>
            <a:off x="6743451" y="1447387"/>
            <a:ext cx="2195737" cy="307777"/>
          </a:xfrm>
          <a:prstGeom prst="rect">
            <a:avLst/>
          </a:prstGeom>
          <a:noFill/>
        </p:spPr>
        <p:txBody>
          <a:bodyPr wrap="square" rtlCol="0">
            <a:spAutoFit/>
          </a:bodyPr>
          <a:lstStyle/>
          <a:p>
            <a:r>
              <a:rPr lang="en-ZA" sz="1400" b="1" dirty="0" smtClean="0">
                <a:solidFill>
                  <a:schemeClr val="tx2">
                    <a:lumMod val="60000"/>
                    <a:lumOff val="40000"/>
                  </a:schemeClr>
                </a:solidFill>
              </a:rPr>
              <a:t>PROGRESS to Date</a:t>
            </a:r>
            <a:r>
              <a:rPr lang="en-ZA" sz="1050" b="1" dirty="0" smtClean="0">
                <a:solidFill>
                  <a:schemeClr val="tx2">
                    <a:lumMod val="60000"/>
                    <a:lumOff val="40000"/>
                  </a:schemeClr>
                </a:solidFill>
              </a:rPr>
              <a:t> </a:t>
            </a:r>
            <a:endParaRPr lang="en-ZA" sz="1050" b="1" dirty="0">
              <a:solidFill>
                <a:schemeClr val="tx2">
                  <a:lumMod val="60000"/>
                  <a:lumOff val="40000"/>
                </a:schemeClr>
              </a:solidFill>
            </a:endParaRPr>
          </a:p>
        </p:txBody>
      </p:sp>
    </p:spTree>
    <p:extLst>
      <p:ext uri="{BB962C8B-B14F-4D97-AF65-F5344CB8AC3E}">
        <p14:creationId xmlns:p14="http://schemas.microsoft.com/office/powerpoint/2010/main" val="40963547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19256" cy="504056"/>
          </a:xfrm>
        </p:spPr>
        <p:txBody>
          <a:bodyPr>
            <a:normAutofit/>
          </a:bodyPr>
          <a:lstStyle/>
          <a:p>
            <a:pPr algn="ctr"/>
            <a:r>
              <a:rPr lang="en-ZA" sz="1800" b="1" dirty="0"/>
              <a:t>USAASA Non - Achievement :  Pre-Determined Objectives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27446555"/>
              </p:ext>
            </p:extLst>
          </p:nvPr>
        </p:nvGraphicFramePr>
        <p:xfrm>
          <a:off x="66695" y="908720"/>
          <a:ext cx="9020953" cy="5836920"/>
        </p:xfrm>
        <a:graphic>
          <a:graphicData uri="http://schemas.openxmlformats.org/drawingml/2006/table">
            <a:tbl>
              <a:tblPr firstRow="1" bandRow="1">
                <a:tableStyleId>{21E4AEA4-8DFA-4A89-87EB-49C32662AFE0}</a:tableStyleId>
              </a:tblPr>
              <a:tblGrid>
                <a:gridCol w="1564860"/>
                <a:gridCol w="1479430"/>
                <a:gridCol w="2304256"/>
                <a:gridCol w="3672407"/>
              </a:tblGrid>
              <a:tr h="275753">
                <a:tc>
                  <a:txBody>
                    <a:bodyPr/>
                    <a:lstStyle/>
                    <a:p>
                      <a:r>
                        <a:rPr lang="en-ZA" sz="1400" dirty="0" smtClean="0"/>
                        <a:t>KPI</a:t>
                      </a:r>
                      <a:endParaRPr lang="en-ZA" sz="1400" dirty="0">
                        <a:solidFill>
                          <a:schemeClr val="tx1"/>
                        </a:solidFill>
                      </a:endParaRPr>
                    </a:p>
                  </a:txBody>
                  <a:tcPr marL="68580" marR="68580" marT="34290" marB="34290"/>
                </a:tc>
                <a:tc>
                  <a:txBody>
                    <a:bodyPr/>
                    <a:lstStyle/>
                    <a:p>
                      <a:r>
                        <a:rPr lang="en-ZA" sz="1400" dirty="0" smtClean="0"/>
                        <a:t>ANNUAL</a:t>
                      </a:r>
                      <a:r>
                        <a:rPr lang="en-ZA" sz="1400" baseline="0" dirty="0" smtClean="0"/>
                        <a:t> TARGET </a:t>
                      </a:r>
                      <a:endParaRPr lang="en-ZA" sz="1400" dirty="0">
                        <a:solidFill>
                          <a:schemeClr val="tx1"/>
                        </a:solidFill>
                      </a:endParaRPr>
                    </a:p>
                  </a:txBody>
                  <a:tcPr marL="68580" marR="68580" marT="34290" marB="34290"/>
                </a:tc>
                <a:tc>
                  <a:txBody>
                    <a:bodyPr/>
                    <a:lstStyle/>
                    <a:p>
                      <a:r>
                        <a:rPr lang="en-ZA" sz="1400" dirty="0" smtClean="0"/>
                        <a:t>PROGRESS</a:t>
                      </a:r>
                      <a:endParaRPr lang="en-ZA" sz="1400" dirty="0">
                        <a:solidFill>
                          <a:schemeClr val="tx1"/>
                        </a:solidFill>
                      </a:endParaRPr>
                    </a:p>
                  </a:txBody>
                  <a:tcPr marL="68580" marR="68580" marT="34290" marB="34290"/>
                </a:tc>
                <a:tc>
                  <a:txBody>
                    <a:bodyPr/>
                    <a:lstStyle/>
                    <a:p>
                      <a:r>
                        <a:rPr lang="en-ZA" sz="1400" dirty="0" smtClean="0">
                          <a:solidFill>
                            <a:schemeClr val="bg1"/>
                          </a:solidFill>
                        </a:rPr>
                        <a:t>MITIGATION FOR NON-PERFORMANCE</a:t>
                      </a:r>
                      <a:endParaRPr lang="en-ZA" sz="1400" dirty="0">
                        <a:solidFill>
                          <a:schemeClr val="bg1"/>
                        </a:solidFill>
                      </a:endParaRPr>
                    </a:p>
                  </a:txBody>
                  <a:tcPr marL="68580" marR="68580" marT="34290" marB="34290"/>
                </a:tc>
              </a:tr>
              <a:tr h="1542727">
                <a:tc>
                  <a:txBody>
                    <a:bodyPr/>
                    <a:lstStyle/>
                    <a:p>
                      <a:r>
                        <a:rPr lang="en-ZA" sz="1300" dirty="0" smtClean="0"/>
                        <a:t>Percentage</a:t>
                      </a:r>
                      <a:r>
                        <a:rPr lang="en-ZA" sz="1300" baseline="0" dirty="0" smtClean="0"/>
                        <a:t> support and awareness of Fund Manual </a:t>
                      </a:r>
                      <a:endParaRPr lang="en-ZA" sz="1300" dirty="0"/>
                    </a:p>
                  </a:txBody>
                  <a:tcPr marL="68580" marR="68580" marT="34290" marB="34290"/>
                </a:tc>
                <a:tc>
                  <a:txBody>
                    <a:bodyPr/>
                    <a:lstStyle/>
                    <a:p>
                      <a:pPr algn="just"/>
                      <a:r>
                        <a:rPr lang="en-ZA" sz="1300" dirty="0" smtClean="0"/>
                        <a:t>60%</a:t>
                      </a:r>
                      <a:r>
                        <a:rPr lang="en-ZA" sz="1300" baseline="0" dirty="0" smtClean="0"/>
                        <a:t> support and awareness of Fund Manual by targeted stakeholders.</a:t>
                      </a:r>
                      <a:endParaRPr lang="en-ZA" sz="1300" dirty="0"/>
                    </a:p>
                  </a:txBody>
                  <a:tcPr marL="68580" marR="68580" marT="34290" marB="3429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300" baseline="0" dirty="0" smtClean="0"/>
                        <a:t>The Board of USAASA approved the standard operational guidelines for USAF in 2014 as part of the National Strategy for Universal Service and Access. The Minister will be engaged on the legislative requirement. </a:t>
                      </a:r>
                      <a:endParaRPr lang="en-ZA" sz="1300" dirty="0" smtClean="0"/>
                    </a:p>
                  </a:txBody>
                  <a:tcPr marL="68580" marR="68580" marT="34290" marB="3429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300" dirty="0" smtClean="0"/>
                        <a:t>The</a:t>
                      </a:r>
                      <a:r>
                        <a:rPr lang="en-ZA" sz="1300" baseline="0" dirty="0" smtClean="0"/>
                        <a:t> Electronic Communications Amendment Act, 2014 enjoins the Agency to develop and review standard operational guidelines for the Universal Service Fund (USAF) and the purpose the funds are going to be used for every two years. </a:t>
                      </a:r>
                    </a:p>
                    <a:p>
                      <a:pPr marL="0" marR="0" indent="0" algn="just" defTabSz="914400" rtl="0" eaLnBrk="1" fontAlgn="auto" latinLnBrk="0" hangingPunct="1">
                        <a:lnSpc>
                          <a:spcPct val="100000"/>
                        </a:lnSpc>
                        <a:spcBef>
                          <a:spcPts val="0"/>
                        </a:spcBef>
                        <a:spcAft>
                          <a:spcPts val="0"/>
                        </a:spcAft>
                        <a:buClrTx/>
                        <a:buSzTx/>
                        <a:buFontTx/>
                        <a:buNone/>
                        <a:tabLst/>
                        <a:defRPr/>
                      </a:pPr>
                      <a:endParaRPr lang="en-ZA" sz="1300" dirty="0" smtClean="0"/>
                    </a:p>
                    <a:p>
                      <a:pPr marL="0" marR="0" indent="0" algn="just" defTabSz="914400" rtl="0" eaLnBrk="1" fontAlgn="auto" latinLnBrk="0" hangingPunct="1">
                        <a:lnSpc>
                          <a:spcPct val="100000"/>
                        </a:lnSpc>
                        <a:spcBef>
                          <a:spcPts val="0"/>
                        </a:spcBef>
                        <a:spcAft>
                          <a:spcPts val="0"/>
                        </a:spcAft>
                        <a:buClrTx/>
                        <a:buSzTx/>
                        <a:buFontTx/>
                        <a:buNone/>
                        <a:tabLst/>
                        <a:defRPr/>
                      </a:pPr>
                      <a:r>
                        <a:rPr lang="en-ZA" sz="1300" dirty="0" smtClean="0"/>
                        <a:t>The Agency is currently</a:t>
                      </a:r>
                      <a:r>
                        <a:rPr lang="en-ZA" sz="1300" baseline="0" dirty="0" smtClean="0"/>
                        <a:t> engaging ICASA &amp; National Treasury on the revised percentage levy of 1% towards Universal Service and Fund with a view of securing funding for the implementation of the Fund Manual.</a:t>
                      </a:r>
                      <a:endParaRPr lang="en-ZA" sz="1300" dirty="0"/>
                    </a:p>
                  </a:txBody>
                  <a:tcPr marL="68580" marR="68580" marT="34290" marB="34290"/>
                </a:tc>
              </a:tr>
              <a:tr h="1050843">
                <a:tc>
                  <a:txBody>
                    <a:bodyPr/>
                    <a:lstStyle/>
                    <a:p>
                      <a:r>
                        <a:rPr lang="en-ZA" sz="1300" dirty="0" smtClean="0"/>
                        <a:t>Percentage</a:t>
                      </a:r>
                      <a:r>
                        <a:rPr lang="en-ZA" sz="1300" baseline="0" dirty="0" smtClean="0"/>
                        <a:t> of actual expenditure spent in line with the allocation budget </a:t>
                      </a:r>
                      <a:endParaRPr lang="en-ZA" sz="1300" dirty="0"/>
                    </a:p>
                  </a:txBody>
                  <a:tcPr marL="68580" marR="68580" marT="34290" marB="34290"/>
                </a:tc>
                <a:tc>
                  <a:txBody>
                    <a:bodyPr/>
                    <a:lstStyle/>
                    <a:p>
                      <a:pPr algn="just"/>
                      <a:r>
                        <a:rPr lang="en-ZA" sz="1300" dirty="0" smtClean="0"/>
                        <a:t>95%</a:t>
                      </a:r>
                      <a:r>
                        <a:rPr lang="en-ZA" sz="1300" baseline="0" dirty="0" smtClean="0"/>
                        <a:t> of the actual expenditure spend in line with the allocated budget. </a:t>
                      </a:r>
                      <a:endParaRPr lang="en-ZA" sz="1300" dirty="0"/>
                    </a:p>
                  </a:txBody>
                  <a:tcPr marL="68580" marR="68580" marT="34290" marB="3429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300" dirty="0" smtClean="0"/>
                        <a:t>The</a:t>
                      </a:r>
                      <a:r>
                        <a:rPr lang="en-ZA" sz="1300" baseline="0" dirty="0" smtClean="0"/>
                        <a:t> majority of the USAF budget relates to DTT.  Only 1,2% of the  DTT subsidy  (i.e. R9,7m of the R791m DTT budget) was spent in 2014/15 due to delays in Policy resolution by the Department of Communications resulting in a huge shortfall on spending. </a:t>
                      </a:r>
                      <a:endParaRPr lang="en-ZA" sz="1300" dirty="0" smtClean="0"/>
                    </a:p>
                  </a:txBody>
                  <a:tcPr marL="68580" marR="68580" marT="34290" marB="3429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300" dirty="0" smtClean="0"/>
                        <a:t>This</a:t>
                      </a:r>
                      <a:r>
                        <a:rPr lang="en-ZA" sz="1300" baseline="0" dirty="0" smtClean="0"/>
                        <a:t> target will only be met once the subsidy / funding of set-top-boxes commences. </a:t>
                      </a:r>
                    </a:p>
                    <a:p>
                      <a:pPr marL="0" marR="0" indent="0" algn="just" defTabSz="914400" rtl="0" eaLnBrk="1" fontAlgn="auto" latinLnBrk="0" hangingPunct="1">
                        <a:lnSpc>
                          <a:spcPct val="100000"/>
                        </a:lnSpc>
                        <a:spcBef>
                          <a:spcPts val="0"/>
                        </a:spcBef>
                        <a:spcAft>
                          <a:spcPts val="0"/>
                        </a:spcAft>
                        <a:buClrTx/>
                        <a:buSzTx/>
                        <a:buFontTx/>
                        <a:buNone/>
                        <a:tabLst/>
                        <a:defRPr/>
                      </a:pPr>
                      <a:endParaRPr lang="en-ZA" sz="1300" baseline="0" dirty="0" smtClean="0"/>
                    </a:p>
                    <a:p>
                      <a:pPr marL="0" marR="0" indent="0" algn="just" defTabSz="914400" rtl="0" eaLnBrk="1" fontAlgn="auto" latinLnBrk="0" hangingPunct="1">
                        <a:lnSpc>
                          <a:spcPct val="100000"/>
                        </a:lnSpc>
                        <a:spcBef>
                          <a:spcPts val="0"/>
                        </a:spcBef>
                        <a:spcAft>
                          <a:spcPts val="0"/>
                        </a:spcAft>
                        <a:buClrTx/>
                        <a:buSzTx/>
                        <a:buFontTx/>
                        <a:buNone/>
                        <a:tabLst/>
                        <a:defRPr/>
                      </a:pPr>
                      <a:r>
                        <a:rPr lang="en-ZA" sz="1300" baseline="0" dirty="0" smtClean="0"/>
                        <a:t>The placement of orders by the  beginning of 2015/16 Q2 will trigger the expenditure of USAF budget relating to DTT. </a:t>
                      </a:r>
                      <a:endParaRPr lang="en-ZA" sz="1300" dirty="0" smtClean="0"/>
                    </a:p>
                  </a:txBody>
                  <a:tcPr marL="68580" marR="68580" marT="34290" marB="34290"/>
                </a:tc>
              </a:tr>
              <a:tr h="1050843">
                <a:tc>
                  <a:txBody>
                    <a:bodyPr/>
                    <a:lstStyle/>
                    <a:p>
                      <a:r>
                        <a:rPr lang="en-ZA" sz="1300" dirty="0" smtClean="0"/>
                        <a:t>Percentage</a:t>
                      </a:r>
                      <a:r>
                        <a:rPr lang="en-ZA" sz="1300" baseline="0" dirty="0" smtClean="0"/>
                        <a:t> reduction  of risks associated with litigations against USAASA</a:t>
                      </a:r>
                      <a:endParaRPr lang="en-ZA" sz="1300" dirty="0"/>
                    </a:p>
                  </a:txBody>
                  <a:tcPr marL="68580" marR="68580" marT="34290" marB="34290"/>
                </a:tc>
                <a:tc>
                  <a:txBody>
                    <a:bodyPr/>
                    <a:lstStyle/>
                    <a:p>
                      <a:pPr algn="just"/>
                      <a:r>
                        <a:rPr lang="en-ZA" sz="1300" dirty="0" smtClean="0"/>
                        <a:t>Reduce</a:t>
                      </a:r>
                      <a:r>
                        <a:rPr lang="en-ZA" sz="1300" baseline="0" dirty="0" smtClean="0"/>
                        <a:t> risks associated with litigations against the Agency by 5%.</a:t>
                      </a:r>
                      <a:endParaRPr lang="en-ZA" sz="1300" dirty="0"/>
                    </a:p>
                  </a:txBody>
                  <a:tcPr marL="68580" marR="68580" marT="34290" marB="3429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300" dirty="0" smtClean="0"/>
                        <a:t>The</a:t>
                      </a:r>
                      <a:r>
                        <a:rPr lang="en-ZA" sz="1300" baseline="0" dirty="0" smtClean="0"/>
                        <a:t> Agency was able to reduce labour litigations below 5%. It was only the civil litigation pertaining to policies which are beyond the control of the Agency that led to a substantial increase in litigation.</a:t>
                      </a:r>
                      <a:endParaRPr lang="en-ZA" sz="1300" dirty="0"/>
                    </a:p>
                  </a:txBody>
                  <a:tcPr marL="68580" marR="68580" marT="34290" marB="3429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300" dirty="0" smtClean="0"/>
                        <a:t>The</a:t>
                      </a:r>
                      <a:r>
                        <a:rPr lang="en-ZA" sz="1300" baseline="0" dirty="0" smtClean="0"/>
                        <a:t> indicator will form integral part of the monthly risk mitigation plans and it will be continuously monitored in order reduce the risks</a:t>
                      </a:r>
                      <a:r>
                        <a:rPr lang="en-ZA" sz="1300" dirty="0" smtClean="0"/>
                        <a:t>.</a:t>
                      </a:r>
                    </a:p>
                  </a:txBody>
                  <a:tcPr marL="68580" marR="68580" marT="34290" marB="34290"/>
                </a:tc>
              </a:tr>
            </a:tbl>
          </a:graphicData>
        </a:graphic>
      </p:graphicFrame>
    </p:spTree>
    <p:extLst>
      <p:ext uri="{BB962C8B-B14F-4D97-AF65-F5344CB8AC3E}">
        <p14:creationId xmlns:p14="http://schemas.microsoft.com/office/powerpoint/2010/main" val="7993164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19256" cy="504056"/>
          </a:xfrm>
        </p:spPr>
        <p:txBody>
          <a:bodyPr>
            <a:normAutofit/>
          </a:bodyPr>
          <a:lstStyle/>
          <a:p>
            <a:pPr algn="ctr"/>
            <a:r>
              <a:rPr lang="en-ZA" sz="1800" b="1" dirty="0"/>
              <a:t>USAASA Non - Achievement :  Pre-Determined Objectives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93774381"/>
              </p:ext>
            </p:extLst>
          </p:nvPr>
        </p:nvGraphicFramePr>
        <p:xfrm>
          <a:off x="102698" y="710932"/>
          <a:ext cx="8948947" cy="5964496"/>
        </p:xfrm>
        <a:graphic>
          <a:graphicData uri="http://schemas.openxmlformats.org/drawingml/2006/table">
            <a:tbl>
              <a:tblPr firstRow="1" bandRow="1">
                <a:tableStyleId>{21E4AEA4-8DFA-4A89-87EB-49C32662AFE0}</a:tableStyleId>
              </a:tblPr>
              <a:tblGrid>
                <a:gridCol w="1552369"/>
                <a:gridCol w="1894802"/>
                <a:gridCol w="2462291"/>
                <a:gridCol w="3039485"/>
              </a:tblGrid>
              <a:tr h="333316">
                <a:tc>
                  <a:txBody>
                    <a:bodyPr/>
                    <a:lstStyle/>
                    <a:p>
                      <a:r>
                        <a:rPr lang="en-ZA" sz="1400" dirty="0" smtClean="0"/>
                        <a:t>KPI</a:t>
                      </a:r>
                      <a:endParaRPr lang="en-ZA" sz="1400" dirty="0">
                        <a:solidFill>
                          <a:schemeClr val="tx1"/>
                        </a:solidFill>
                      </a:endParaRPr>
                    </a:p>
                  </a:txBody>
                  <a:tcPr marL="68580" marR="68580" marT="34290" marB="34290"/>
                </a:tc>
                <a:tc>
                  <a:txBody>
                    <a:bodyPr/>
                    <a:lstStyle/>
                    <a:p>
                      <a:r>
                        <a:rPr lang="en-ZA" sz="1400" dirty="0" smtClean="0"/>
                        <a:t>ANNUAL</a:t>
                      </a:r>
                      <a:r>
                        <a:rPr lang="en-ZA" sz="1400" baseline="0" dirty="0" smtClean="0"/>
                        <a:t> TARGET </a:t>
                      </a:r>
                      <a:endParaRPr lang="en-ZA" sz="1400" dirty="0">
                        <a:solidFill>
                          <a:schemeClr val="tx1"/>
                        </a:solidFill>
                      </a:endParaRPr>
                    </a:p>
                  </a:txBody>
                  <a:tcPr marL="68580" marR="68580" marT="34290" marB="34290"/>
                </a:tc>
                <a:tc>
                  <a:txBody>
                    <a:bodyPr/>
                    <a:lstStyle/>
                    <a:p>
                      <a:r>
                        <a:rPr lang="en-ZA" sz="1400" dirty="0" smtClean="0"/>
                        <a:t>PROGRESS</a:t>
                      </a:r>
                      <a:endParaRPr lang="en-ZA" sz="1400" dirty="0">
                        <a:solidFill>
                          <a:schemeClr val="tx1"/>
                        </a:solidFill>
                      </a:endParaRPr>
                    </a:p>
                  </a:txBody>
                  <a:tcPr marL="68580" marR="68580" marT="34290" marB="34290"/>
                </a:tc>
                <a:tc>
                  <a:txBody>
                    <a:bodyPr/>
                    <a:lstStyle/>
                    <a:p>
                      <a:r>
                        <a:rPr lang="en-ZA" sz="1400" dirty="0" smtClean="0">
                          <a:solidFill>
                            <a:schemeClr val="bg1"/>
                          </a:solidFill>
                        </a:rPr>
                        <a:t>MITIGATION FOR NON-PERFORMANCE</a:t>
                      </a:r>
                      <a:endParaRPr lang="en-ZA" sz="1400" dirty="0">
                        <a:solidFill>
                          <a:schemeClr val="bg1"/>
                        </a:solidFill>
                      </a:endParaRPr>
                    </a:p>
                  </a:txBody>
                  <a:tcPr marL="68580" marR="68580" marT="34290" marB="34290"/>
                </a:tc>
              </a:tr>
              <a:tr h="1250861">
                <a:tc>
                  <a:txBody>
                    <a:bodyPr/>
                    <a:lstStyle/>
                    <a:p>
                      <a:r>
                        <a:rPr lang="en-ZA" sz="1300" dirty="0" smtClean="0"/>
                        <a:t>Employee</a:t>
                      </a:r>
                      <a:r>
                        <a:rPr lang="en-ZA" sz="1300" baseline="0" dirty="0" smtClean="0"/>
                        <a:t> satisfaction </a:t>
                      </a:r>
                      <a:endParaRPr lang="en-ZA" sz="1300" dirty="0"/>
                    </a:p>
                  </a:txBody>
                  <a:tcPr marL="68580" marR="68580" marT="34290" marB="34290"/>
                </a:tc>
                <a:tc>
                  <a:txBody>
                    <a:bodyPr/>
                    <a:lstStyle/>
                    <a:p>
                      <a:pPr algn="just"/>
                      <a:r>
                        <a:rPr lang="en-ZA" sz="1300" dirty="0" smtClean="0"/>
                        <a:t>1</a:t>
                      </a:r>
                      <a:r>
                        <a:rPr lang="en-ZA" sz="1300" baseline="0" dirty="0" smtClean="0"/>
                        <a:t> employee wellness programme activity conducted per quarter.</a:t>
                      </a:r>
                      <a:endParaRPr lang="en-ZA" sz="1300" dirty="0"/>
                    </a:p>
                  </a:txBody>
                  <a:tcPr marL="68580" marR="68580" marT="34290" marB="34290"/>
                </a:tc>
                <a:tc>
                  <a:txBody>
                    <a:bodyPr/>
                    <a:lstStyle/>
                    <a:p>
                      <a:pPr algn="just"/>
                      <a:r>
                        <a:rPr lang="en-ZA" sz="1300" dirty="0" smtClean="0"/>
                        <a:t>Only</a:t>
                      </a:r>
                      <a:r>
                        <a:rPr lang="en-ZA" sz="1300" baseline="0" dirty="0" smtClean="0"/>
                        <a:t> one employee wellness programme was conducted in the 2014/15 financial year. </a:t>
                      </a:r>
                      <a:endParaRPr lang="en-ZA" sz="1300" dirty="0"/>
                    </a:p>
                  </a:txBody>
                  <a:tcPr marL="68580" marR="68580" marT="34290" marB="34290"/>
                </a:tc>
                <a:tc>
                  <a:txBody>
                    <a:bodyPr/>
                    <a:lstStyle/>
                    <a:p>
                      <a:pPr algn="just"/>
                      <a:r>
                        <a:rPr lang="en-ZA" sz="1300" dirty="0" smtClean="0"/>
                        <a:t>USAASA</a:t>
                      </a:r>
                      <a:r>
                        <a:rPr lang="en-ZA" sz="1300" baseline="0" dirty="0" smtClean="0"/>
                        <a:t> has signed a 24 months contract with NBC holdings to render the EAP programme.</a:t>
                      </a:r>
                    </a:p>
                    <a:p>
                      <a:pPr marL="0" marR="0" indent="0" algn="just" defTabSz="914400" rtl="0" eaLnBrk="1" fontAlgn="auto" latinLnBrk="0" hangingPunct="1">
                        <a:lnSpc>
                          <a:spcPct val="100000"/>
                        </a:lnSpc>
                        <a:spcBef>
                          <a:spcPts val="0"/>
                        </a:spcBef>
                        <a:spcAft>
                          <a:spcPts val="0"/>
                        </a:spcAft>
                        <a:buClrTx/>
                        <a:buSzTx/>
                        <a:buFontTx/>
                        <a:buNone/>
                        <a:tabLst/>
                        <a:defRPr/>
                      </a:pPr>
                      <a:r>
                        <a:rPr lang="en-ZA" sz="1300" baseline="0" dirty="0" smtClean="0"/>
                        <a:t>The employee wellness programme has been prioritised in the new financial year to be conducted every quarter.</a:t>
                      </a:r>
                      <a:endParaRPr lang="en-ZA" sz="1300" dirty="0" smtClean="0"/>
                    </a:p>
                  </a:txBody>
                  <a:tcPr marL="68580" marR="68580" marT="34290" marB="34290"/>
                </a:tc>
              </a:tr>
              <a:tr h="1720631">
                <a:tc>
                  <a:txBody>
                    <a:bodyPr/>
                    <a:lstStyle/>
                    <a:p>
                      <a:r>
                        <a:rPr lang="en-ZA" sz="1300" dirty="0" smtClean="0"/>
                        <a:t>Percentage</a:t>
                      </a:r>
                      <a:r>
                        <a:rPr lang="en-ZA" sz="1300" baseline="0" dirty="0" smtClean="0"/>
                        <a:t> implementation of approved organisational development plan</a:t>
                      </a:r>
                      <a:endParaRPr lang="en-ZA" sz="1300" dirty="0"/>
                    </a:p>
                  </a:txBody>
                  <a:tcPr marL="68580" marR="68580" marT="34290" marB="34290"/>
                </a:tc>
                <a:tc>
                  <a:txBody>
                    <a:bodyPr/>
                    <a:lstStyle/>
                    <a:p>
                      <a:pPr algn="just"/>
                      <a:r>
                        <a:rPr lang="en-ZA" sz="1300" baseline="0" dirty="0" smtClean="0"/>
                        <a:t>60% Implementation of approved organisational development plan. </a:t>
                      </a:r>
                      <a:endParaRPr lang="en-ZA" sz="1300" dirty="0"/>
                    </a:p>
                  </a:txBody>
                  <a:tcPr marL="68580" marR="68580" marT="34290" marB="34290"/>
                </a:tc>
                <a:tc>
                  <a:txBody>
                    <a:bodyPr/>
                    <a:lstStyle/>
                    <a:p>
                      <a:r>
                        <a:rPr lang="en-GB" sz="1300" kern="1200" baseline="0" dirty="0" smtClean="0">
                          <a:solidFill>
                            <a:schemeClr val="tx1"/>
                          </a:solidFill>
                          <a:latin typeface="+mn-lt"/>
                          <a:ea typeface="+mn-ea"/>
                          <a:cs typeface="+mn-cs"/>
                        </a:rPr>
                        <a:t>Competency Assessments were completed in Q2 of the 2015/16 financial year  focusing on Operations Division as the Agency’s core division. </a:t>
                      </a:r>
                      <a:r>
                        <a:rPr lang="en-GB" sz="1800" kern="1200" dirty="0" smtClean="0">
                          <a:solidFill>
                            <a:schemeClr val="dk1"/>
                          </a:solidFill>
                          <a:effectLst/>
                          <a:latin typeface="+mn-lt"/>
                          <a:ea typeface="+mn-ea"/>
                          <a:cs typeface="+mn-cs"/>
                        </a:rPr>
                        <a:t> </a:t>
                      </a:r>
                      <a:r>
                        <a:rPr lang="en-GB" sz="1300" kern="1200" baseline="0" dirty="0" smtClean="0">
                          <a:solidFill>
                            <a:schemeClr val="tx1"/>
                          </a:solidFill>
                          <a:latin typeface="+mn-lt"/>
                          <a:ea typeface="+mn-ea"/>
                          <a:cs typeface="+mn-cs"/>
                        </a:rPr>
                        <a:t>Matching and Placement was also completed in Q2 of 2015/16. Consultations with all employees were done through presentations in each individual division.  </a:t>
                      </a:r>
                      <a:endParaRPr lang="en-ZA" sz="1300" kern="1200" baseline="0" dirty="0" smtClean="0">
                        <a:solidFill>
                          <a:schemeClr val="tx1"/>
                        </a:solidFill>
                        <a:latin typeface="+mn-lt"/>
                        <a:ea typeface="+mn-ea"/>
                        <a:cs typeface="+mn-cs"/>
                      </a:endParaRPr>
                    </a:p>
                  </a:txBody>
                  <a:tcPr marL="68580" marR="68580" marT="34290" marB="3429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300" baseline="0" dirty="0" smtClean="0">
                          <a:solidFill>
                            <a:schemeClr val="tx1"/>
                          </a:solidFill>
                        </a:rPr>
                        <a:t>Costing </a:t>
                      </a:r>
                      <a:r>
                        <a:rPr lang="en-ZA" sz="1300" kern="1200" baseline="0" dirty="0" smtClean="0">
                          <a:solidFill>
                            <a:schemeClr val="tx1"/>
                          </a:solidFill>
                          <a:latin typeface="+mn-lt"/>
                          <a:ea typeface="+mn-ea"/>
                          <a:cs typeface="+mn-cs"/>
                        </a:rPr>
                        <a:t>of t</a:t>
                      </a:r>
                      <a:r>
                        <a:rPr lang="en-GB" sz="1300" kern="1200" baseline="0" dirty="0" smtClean="0">
                          <a:solidFill>
                            <a:schemeClr val="tx1"/>
                          </a:solidFill>
                          <a:latin typeface="+mn-lt"/>
                          <a:ea typeface="+mn-ea"/>
                          <a:cs typeface="+mn-cs"/>
                        </a:rPr>
                        <a:t>he operational structure was completed by consultants during Q2 of 2015/16 and it is in the process of being finalised by USAASA management.</a:t>
                      </a:r>
                      <a:endParaRPr lang="en-ZA" sz="1300" kern="1200" baseline="0" dirty="0" smtClean="0">
                        <a:solidFill>
                          <a:schemeClr val="tx1"/>
                        </a:solidFill>
                        <a:latin typeface="+mn-lt"/>
                        <a:ea typeface="+mn-ea"/>
                        <a:cs typeface="+mn-cs"/>
                      </a:endParaRPr>
                    </a:p>
                    <a:p>
                      <a:pPr algn="just"/>
                      <a:endParaRPr lang="en-GB" sz="1300" kern="1200" baseline="0" dirty="0" smtClean="0">
                        <a:solidFill>
                          <a:schemeClr val="tx1"/>
                        </a:solidFill>
                        <a:latin typeface="+mn-lt"/>
                        <a:ea typeface="+mn-ea"/>
                        <a:cs typeface="+mn-cs"/>
                      </a:endParaRPr>
                    </a:p>
                    <a:p>
                      <a:pPr algn="just"/>
                      <a:r>
                        <a:rPr lang="en-GB" sz="1300" kern="1200" baseline="0" dirty="0" smtClean="0">
                          <a:solidFill>
                            <a:schemeClr val="tx1"/>
                          </a:solidFill>
                          <a:latin typeface="+mn-lt"/>
                          <a:ea typeface="+mn-ea"/>
                          <a:cs typeface="+mn-cs"/>
                        </a:rPr>
                        <a:t>The current focus is on migration processes to the new structure as well as concluding competency assessments for other divisions.</a:t>
                      </a:r>
                      <a:endParaRPr lang="en-ZA" sz="1300" dirty="0">
                        <a:solidFill>
                          <a:srgbClr val="FF0000"/>
                        </a:solidFill>
                      </a:endParaRPr>
                    </a:p>
                  </a:txBody>
                  <a:tcPr marL="68580" marR="68580" marT="34290" marB="34290"/>
                </a:tc>
              </a:tr>
              <a:tr h="1954854">
                <a:tc>
                  <a:txBody>
                    <a:bodyPr/>
                    <a:lstStyle/>
                    <a:p>
                      <a:r>
                        <a:rPr lang="en-ZA" sz="1300" dirty="0" smtClean="0"/>
                        <a:t>Percentage</a:t>
                      </a:r>
                      <a:r>
                        <a:rPr lang="en-ZA" sz="1300" baseline="0" dirty="0" smtClean="0"/>
                        <a:t> satisfaction of employment relations scoring 3 and above based on rating scale of 1 (poor)/3 (good)/5 (Excellent)</a:t>
                      </a:r>
                      <a:endParaRPr lang="en-ZA" sz="1300" dirty="0"/>
                    </a:p>
                  </a:txBody>
                  <a:tcPr marL="68580" marR="68580" marT="34290" marB="34290"/>
                </a:tc>
                <a:tc>
                  <a:txBody>
                    <a:bodyPr/>
                    <a:lstStyle/>
                    <a:p>
                      <a:pPr algn="just"/>
                      <a:r>
                        <a:rPr lang="en-ZA" sz="1300" dirty="0" smtClean="0"/>
                        <a:t>80%</a:t>
                      </a:r>
                      <a:r>
                        <a:rPr lang="en-ZA" sz="1300" baseline="0" dirty="0" smtClean="0"/>
                        <a:t> satisfactory employment relations based on the survey questionnaire conducted.</a:t>
                      </a:r>
                      <a:endParaRPr lang="en-ZA" sz="1300" dirty="0"/>
                    </a:p>
                  </a:txBody>
                  <a:tcPr marL="68580" marR="68580" marT="34290" marB="3429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300" dirty="0" smtClean="0"/>
                        <a:t>The</a:t>
                      </a:r>
                      <a:r>
                        <a:rPr lang="en-ZA" sz="1300" baseline="0" dirty="0" smtClean="0"/>
                        <a:t> reported score is the overall aggregated satisfaction without considering the fact that some of the comments were not truly objective. E.g. comments like “I am not entirely satisfied because the IT systems are installed to monitor staff”. This is so that management consideration looked at all matters without categorisation.</a:t>
                      </a:r>
                      <a:endParaRPr lang="en-ZA" sz="1300" dirty="0" smtClean="0"/>
                    </a:p>
                  </a:txBody>
                  <a:tcPr marL="68580" marR="68580" marT="34290" marB="34290"/>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ZA" sz="1300" dirty="0" smtClean="0"/>
                        <a:t>The</a:t>
                      </a:r>
                      <a:r>
                        <a:rPr lang="en-ZA" sz="1300" baseline="0" dirty="0" smtClean="0"/>
                        <a:t> annual target has been addressed as part of the organisational development process and also incorporated into the EAP programme. </a:t>
                      </a:r>
                      <a:endParaRPr lang="en-ZA" sz="1300" dirty="0" smtClean="0"/>
                    </a:p>
                    <a:p>
                      <a:pPr algn="just"/>
                      <a:endParaRPr lang="en-ZA" sz="1300" dirty="0"/>
                    </a:p>
                  </a:txBody>
                  <a:tcPr marL="68580" marR="68580" marT="34290" marB="34290"/>
                </a:tc>
              </a:tr>
            </a:tbl>
          </a:graphicData>
        </a:graphic>
      </p:graphicFrame>
    </p:spTree>
    <p:extLst>
      <p:ext uri="{BB962C8B-B14F-4D97-AF65-F5344CB8AC3E}">
        <p14:creationId xmlns:p14="http://schemas.microsoft.com/office/powerpoint/2010/main" val="1325625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19256" cy="620688"/>
          </a:xfrm>
        </p:spPr>
        <p:txBody>
          <a:bodyPr>
            <a:normAutofit/>
          </a:bodyPr>
          <a:lstStyle/>
          <a:p>
            <a:pPr algn="ctr"/>
            <a:r>
              <a:rPr lang="en-ZA" sz="1800" b="1" dirty="0" smtClean="0"/>
              <a:t>USAASA 2014/15 Human Resource Oversight Statistics </a:t>
            </a:r>
            <a:endParaRPr lang="en-ZA" sz="1800" b="1" dirty="0"/>
          </a:p>
        </p:txBody>
      </p:sp>
      <p:graphicFrame>
        <p:nvGraphicFramePr>
          <p:cNvPr id="5" name="Chart 4"/>
          <p:cNvGraphicFramePr>
            <a:graphicFrameLocks/>
          </p:cNvGraphicFramePr>
          <p:nvPr>
            <p:extLst>
              <p:ext uri="{D42A27DB-BD31-4B8C-83A1-F6EECF244321}">
                <p14:modId xmlns:p14="http://schemas.microsoft.com/office/powerpoint/2010/main" val="3444391284"/>
              </p:ext>
            </p:extLst>
          </p:nvPr>
        </p:nvGraphicFramePr>
        <p:xfrm>
          <a:off x="107505" y="764705"/>
          <a:ext cx="4968551" cy="5976663"/>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5076056" y="764705"/>
            <a:ext cx="3960440" cy="5976663"/>
          </a:xfrm>
          <a:prstGeom prst="rect">
            <a:avLst/>
          </a:prstGeom>
          <a:solidFill>
            <a:schemeClr val="accent2"/>
          </a:solidFill>
          <a:ln>
            <a:solidFill>
              <a:srgbClr val="F79646"/>
            </a:solidFill>
          </a:ln>
        </p:spPr>
        <p:txBody>
          <a:bodyPr wrap="square">
            <a:noAutofit/>
          </a:bodyPr>
          <a:lstStyle/>
          <a:p>
            <a:r>
              <a:rPr lang="en-GB" sz="1500" b="1" dirty="0" smtClean="0">
                <a:solidFill>
                  <a:schemeClr val="bg1"/>
                </a:solidFill>
              </a:rPr>
              <a:t>Staff Complement </a:t>
            </a:r>
          </a:p>
          <a:p>
            <a:endParaRPr lang="en-GB" sz="1500" b="1" dirty="0" smtClean="0">
              <a:solidFill>
                <a:schemeClr val="bg1"/>
              </a:solidFill>
            </a:endParaRPr>
          </a:p>
          <a:p>
            <a:r>
              <a:rPr lang="en-GB" sz="1500" dirty="0" smtClean="0">
                <a:solidFill>
                  <a:schemeClr val="bg1"/>
                </a:solidFill>
              </a:rPr>
              <a:t>The organisation had a staff complement of  58 for the 2014/2015  financial year</a:t>
            </a:r>
          </a:p>
          <a:p>
            <a:endParaRPr lang="en-US" sz="1500" b="1" i="1" dirty="0">
              <a:solidFill>
                <a:schemeClr val="bg1"/>
              </a:solidFill>
            </a:endParaRPr>
          </a:p>
          <a:p>
            <a:pPr algn="just"/>
            <a:r>
              <a:rPr lang="en-US" sz="1500" b="1" dirty="0" smtClean="0">
                <a:solidFill>
                  <a:schemeClr val="bg1"/>
                </a:solidFill>
              </a:rPr>
              <a:t>Vacancies </a:t>
            </a:r>
            <a:endParaRPr lang="en-US" sz="1500" b="1" dirty="0">
              <a:solidFill>
                <a:schemeClr val="bg1"/>
              </a:solidFill>
            </a:endParaRPr>
          </a:p>
          <a:p>
            <a:pPr algn="just"/>
            <a:endParaRPr lang="en-US" sz="1500" dirty="0">
              <a:solidFill>
                <a:schemeClr val="bg1"/>
              </a:solidFill>
            </a:endParaRPr>
          </a:p>
          <a:p>
            <a:pPr marL="285750" indent="-285750" algn="just">
              <a:buFont typeface="Wingdings" panose="05000000000000000000" pitchFamily="2" charset="2"/>
              <a:buChar char="q"/>
            </a:pPr>
            <a:r>
              <a:rPr lang="en-US" sz="1500" dirty="0" smtClean="0">
                <a:solidFill>
                  <a:schemeClr val="bg1"/>
                </a:solidFill>
              </a:rPr>
              <a:t>15 unfunded vacancies remained unfilled </a:t>
            </a:r>
            <a:r>
              <a:rPr lang="en-US" sz="1500" dirty="0">
                <a:solidFill>
                  <a:schemeClr val="bg1"/>
                </a:solidFill>
              </a:rPr>
              <a:t>for </a:t>
            </a:r>
            <a:r>
              <a:rPr lang="en-US" sz="1500" dirty="0" smtClean="0">
                <a:solidFill>
                  <a:schemeClr val="bg1"/>
                </a:solidFill>
              </a:rPr>
              <a:t>the 2014/2015 financial year</a:t>
            </a:r>
          </a:p>
          <a:p>
            <a:pPr algn="just"/>
            <a:endParaRPr lang="en-US" sz="1500" dirty="0">
              <a:solidFill>
                <a:schemeClr val="bg1"/>
              </a:solidFill>
            </a:endParaRPr>
          </a:p>
          <a:p>
            <a:pPr algn="just"/>
            <a:r>
              <a:rPr lang="en-US" sz="1500" b="1" dirty="0" smtClean="0">
                <a:solidFill>
                  <a:schemeClr val="bg1"/>
                </a:solidFill>
              </a:rPr>
              <a:t>Terminations</a:t>
            </a:r>
          </a:p>
          <a:p>
            <a:pPr algn="just"/>
            <a:endParaRPr lang="en-US" sz="1500" b="1" dirty="0" smtClean="0">
              <a:solidFill>
                <a:schemeClr val="bg1"/>
              </a:solidFill>
            </a:endParaRPr>
          </a:p>
          <a:p>
            <a:pPr marL="285750" indent="-285750" algn="just">
              <a:buFont typeface="Wingdings" panose="05000000000000000000" pitchFamily="2" charset="2"/>
              <a:buChar char="q"/>
            </a:pPr>
            <a:r>
              <a:rPr lang="en-US" sz="1500" dirty="0" smtClean="0">
                <a:solidFill>
                  <a:schemeClr val="bg1"/>
                </a:solidFill>
              </a:rPr>
              <a:t>The organisation had 7 terminations, 3 resignations, 1 expiry of the contract and 3 for other reasons </a:t>
            </a:r>
          </a:p>
          <a:p>
            <a:pPr algn="just"/>
            <a:endParaRPr lang="en-US" sz="1500" dirty="0">
              <a:solidFill>
                <a:schemeClr val="bg1"/>
              </a:solidFill>
            </a:endParaRPr>
          </a:p>
          <a:p>
            <a:pPr marL="285750" indent="-285750" algn="just">
              <a:buFont typeface="Wingdings" panose="05000000000000000000" pitchFamily="2" charset="2"/>
              <a:buChar char="q"/>
            </a:pPr>
            <a:r>
              <a:rPr lang="en-US" sz="1500" dirty="0" smtClean="0">
                <a:solidFill>
                  <a:schemeClr val="bg1"/>
                </a:solidFill>
              </a:rPr>
              <a:t>Staff turnover rate for 2014/2015 was 12%</a:t>
            </a:r>
          </a:p>
          <a:p>
            <a:pPr algn="just"/>
            <a:endParaRPr lang="en-US" sz="1500" dirty="0">
              <a:solidFill>
                <a:schemeClr val="bg1"/>
              </a:solidFill>
            </a:endParaRPr>
          </a:p>
          <a:p>
            <a:pPr algn="just"/>
            <a:r>
              <a:rPr lang="en-US" sz="1500" b="1" dirty="0" smtClean="0">
                <a:solidFill>
                  <a:schemeClr val="bg1"/>
                </a:solidFill>
              </a:rPr>
              <a:t>Employment Equity Status</a:t>
            </a:r>
          </a:p>
          <a:p>
            <a:pPr algn="just"/>
            <a:endParaRPr lang="en-US" sz="1500" b="1" dirty="0">
              <a:solidFill>
                <a:schemeClr val="bg1"/>
              </a:solidFill>
            </a:endParaRPr>
          </a:p>
          <a:p>
            <a:pPr marL="285750" indent="-285750" algn="just">
              <a:buFont typeface="Wingdings" panose="05000000000000000000" pitchFamily="2" charset="2"/>
              <a:buChar char="q"/>
            </a:pPr>
            <a:r>
              <a:rPr lang="en-US" sz="1500" dirty="0" smtClean="0">
                <a:solidFill>
                  <a:schemeClr val="bg1"/>
                </a:solidFill>
              </a:rPr>
              <a:t>The organisation had 25 males, 2 Top Management, 8 Senior Management, 12 Professional qualified and 3 skilled.</a:t>
            </a:r>
          </a:p>
          <a:p>
            <a:pPr marL="285750" indent="-285750" algn="just">
              <a:buFont typeface="Wingdings" panose="05000000000000000000" pitchFamily="2" charset="2"/>
              <a:buChar char="q"/>
            </a:pPr>
            <a:r>
              <a:rPr lang="en-US" sz="1500" dirty="0" smtClean="0">
                <a:solidFill>
                  <a:schemeClr val="bg1"/>
                </a:solidFill>
              </a:rPr>
              <a:t>33 females, 1 Top Management, 3 Senior Management, 4 Professional qualified, 23 skilled and 2 unskilled </a:t>
            </a:r>
          </a:p>
          <a:p>
            <a:pPr algn="just"/>
            <a:endParaRPr lang="en-US" sz="1600" dirty="0" smtClean="0">
              <a:solidFill>
                <a:prstClr val="black"/>
              </a:solidFill>
            </a:endParaRPr>
          </a:p>
          <a:p>
            <a:pPr algn="just"/>
            <a:endParaRPr lang="en-US" sz="1600" dirty="0">
              <a:solidFill>
                <a:prstClr val="black"/>
              </a:solidFill>
            </a:endParaRPr>
          </a:p>
          <a:p>
            <a:pPr algn="just"/>
            <a:endParaRPr lang="en-US" sz="1600" dirty="0">
              <a:solidFill>
                <a:prstClr val="black"/>
              </a:solidFill>
            </a:endParaRPr>
          </a:p>
          <a:p>
            <a:pPr algn="just"/>
            <a:endParaRPr lang="en-US" sz="1600" dirty="0">
              <a:solidFill>
                <a:prstClr val="black"/>
              </a:solidFill>
            </a:endParaRPr>
          </a:p>
        </p:txBody>
      </p:sp>
    </p:spTree>
    <p:extLst>
      <p:ext uri="{BB962C8B-B14F-4D97-AF65-F5344CB8AC3E}">
        <p14:creationId xmlns:p14="http://schemas.microsoft.com/office/powerpoint/2010/main" val="2158859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ZA" dirty="0">
              <a:latin typeface="Arial Black" pitchFamily="34" charset="0"/>
            </a:endParaRPr>
          </a:p>
          <a:p>
            <a:endParaRPr lang="en-ZA" b="1" dirty="0">
              <a:latin typeface="+mj-lt"/>
            </a:endParaRPr>
          </a:p>
          <a:p>
            <a:pPr marL="0" indent="0">
              <a:buNone/>
            </a:pPr>
            <a:endParaRPr lang="en-ZA" b="1" dirty="0">
              <a:latin typeface="+mj-lt"/>
            </a:endParaRPr>
          </a:p>
        </p:txBody>
      </p:sp>
      <p:sp>
        <p:nvSpPr>
          <p:cNvPr id="6" name="Title 1"/>
          <p:cNvSpPr>
            <a:spLocks noGrp="1"/>
          </p:cNvSpPr>
          <p:nvPr>
            <p:ph type="title"/>
          </p:nvPr>
        </p:nvSpPr>
        <p:spPr>
          <a:xfrm>
            <a:off x="1835696" y="0"/>
            <a:ext cx="5400600" cy="796950"/>
          </a:xfrm>
        </p:spPr>
        <p:txBody>
          <a:bodyPr>
            <a:noAutofit/>
          </a:bodyPr>
          <a:lstStyle/>
          <a:p>
            <a:pPr algn="just"/>
            <a:r>
              <a:rPr lang="en-ZA" sz="1600" b="1" dirty="0" smtClean="0">
                <a:latin typeface="Arial" charset="0"/>
                <a:cs typeface="Arial" charset="0"/>
              </a:rPr>
              <a:t>USAASA </a:t>
            </a:r>
            <a:r>
              <a:rPr lang="en-ZA" sz="1600" b="1" dirty="0">
                <a:latin typeface="Arial" charset="0"/>
                <a:cs typeface="Arial" charset="0"/>
              </a:rPr>
              <a:t>Annual Financial Performance</a:t>
            </a:r>
            <a:endParaRPr lang="en-ZA" sz="1600" b="1" i="1" dirty="0">
              <a:ea typeface="+mn-ea"/>
              <a:cs typeface="+mn-cs"/>
            </a:endParaRPr>
          </a:p>
        </p:txBody>
      </p:sp>
      <p:graphicFrame>
        <p:nvGraphicFramePr>
          <p:cNvPr id="7" name="Table 6"/>
          <p:cNvGraphicFramePr>
            <a:graphicFrameLocks noGrp="1"/>
          </p:cNvGraphicFramePr>
          <p:nvPr>
            <p:extLst>
              <p:ext uri="{D42A27DB-BD31-4B8C-83A1-F6EECF244321}">
                <p14:modId xmlns:p14="http://schemas.microsoft.com/office/powerpoint/2010/main" val="2500473910"/>
              </p:ext>
            </p:extLst>
          </p:nvPr>
        </p:nvGraphicFramePr>
        <p:xfrm>
          <a:off x="179512" y="805905"/>
          <a:ext cx="8712968" cy="5909911"/>
        </p:xfrm>
        <a:graphic>
          <a:graphicData uri="http://schemas.openxmlformats.org/drawingml/2006/table">
            <a:tbl>
              <a:tblPr firstRow="1" firstCol="1" bandRow="1">
                <a:tableStyleId>{2A488322-F2BA-4B5B-9748-0D474271808F}</a:tableStyleId>
              </a:tblPr>
              <a:tblGrid>
                <a:gridCol w="2376265"/>
                <a:gridCol w="1080120"/>
                <a:gridCol w="1008112"/>
                <a:gridCol w="936104"/>
                <a:gridCol w="3312367"/>
              </a:tblGrid>
              <a:tr h="474896">
                <a:tc>
                  <a:txBody>
                    <a:bodyPr/>
                    <a:lstStyle/>
                    <a:p>
                      <a:pPr marL="0" marR="0">
                        <a:spcBef>
                          <a:spcPts val="0"/>
                        </a:spcBef>
                        <a:spcAft>
                          <a:spcPts val="0"/>
                        </a:spcAft>
                      </a:pPr>
                      <a:r>
                        <a:rPr lang="en-US" sz="1500" dirty="0">
                          <a:effectLst/>
                        </a:rPr>
                        <a:t>STATEMENT OF FINANCIAL PERFORMANCE-USAASA</a:t>
                      </a:r>
                      <a:endParaRPr lang="en-US" sz="1500" dirty="0">
                        <a:effectLst/>
                        <a:latin typeface="+mj-lt"/>
                        <a:ea typeface="Times New Roman"/>
                      </a:endParaRPr>
                    </a:p>
                  </a:txBody>
                  <a:tcPr marL="68580" marR="68580" marT="0" marB="0">
                    <a:solidFill>
                      <a:schemeClr val="accent6">
                        <a:lumMod val="50000"/>
                      </a:schemeClr>
                    </a:solidFill>
                  </a:tcPr>
                </a:tc>
                <a:tc>
                  <a:txBody>
                    <a:bodyPr/>
                    <a:lstStyle/>
                    <a:p>
                      <a:pPr marL="0" marR="0" algn="ctr">
                        <a:spcBef>
                          <a:spcPts val="0"/>
                        </a:spcBef>
                        <a:spcAft>
                          <a:spcPts val="0"/>
                        </a:spcAft>
                      </a:pPr>
                      <a:r>
                        <a:rPr lang="en-US" sz="1500" dirty="0">
                          <a:effectLst/>
                        </a:rPr>
                        <a:t>31 </a:t>
                      </a:r>
                      <a:r>
                        <a:rPr lang="en-US" sz="1500" dirty="0" smtClean="0">
                          <a:effectLst/>
                        </a:rPr>
                        <a:t>March 2015</a:t>
                      </a:r>
                      <a:endParaRPr lang="en-US" sz="1500" b="1" i="1" dirty="0">
                        <a:effectLst/>
                        <a:latin typeface="+mj-lt"/>
                        <a:ea typeface="Times New Roman"/>
                      </a:endParaRPr>
                    </a:p>
                  </a:txBody>
                  <a:tcPr marL="68580" marR="68580" marT="0" marB="0">
                    <a:solidFill>
                      <a:schemeClr val="accent6">
                        <a:lumMod val="50000"/>
                      </a:schemeClr>
                    </a:solidFill>
                  </a:tcPr>
                </a:tc>
                <a:tc>
                  <a:txBody>
                    <a:bodyPr/>
                    <a:lstStyle/>
                    <a:p>
                      <a:pPr marL="0" marR="0" algn="ctr">
                        <a:spcBef>
                          <a:spcPts val="0"/>
                        </a:spcBef>
                        <a:spcAft>
                          <a:spcPts val="0"/>
                        </a:spcAft>
                      </a:pPr>
                      <a:r>
                        <a:rPr lang="en-US" sz="1500" smtClean="0">
                          <a:effectLst/>
                        </a:rPr>
                        <a:t>31 March 2015</a:t>
                      </a:r>
                      <a:endParaRPr lang="en-US" sz="1500" b="1" i="1" dirty="0">
                        <a:effectLst/>
                        <a:latin typeface="+mj-lt"/>
                        <a:ea typeface="Times New Roman"/>
                      </a:endParaRPr>
                    </a:p>
                  </a:txBody>
                  <a:tcPr marL="68580" marR="68580" marT="0" marB="0">
                    <a:solidFill>
                      <a:schemeClr val="accent6">
                        <a:lumMod val="50000"/>
                      </a:schemeClr>
                    </a:solidFill>
                  </a:tcPr>
                </a:tc>
                <a:tc>
                  <a:txBody>
                    <a:bodyPr/>
                    <a:lstStyle/>
                    <a:p>
                      <a:pPr marL="0" marR="0" algn="ctr">
                        <a:spcBef>
                          <a:spcPts val="0"/>
                        </a:spcBef>
                        <a:spcAft>
                          <a:spcPts val="0"/>
                        </a:spcAft>
                      </a:pPr>
                      <a:r>
                        <a:rPr lang="en-US" sz="1500" dirty="0" smtClean="0">
                          <a:effectLst/>
                        </a:rPr>
                        <a:t>31 March 2015</a:t>
                      </a:r>
                      <a:endParaRPr lang="en-US" sz="1500" b="1" i="1" dirty="0">
                        <a:effectLst/>
                        <a:latin typeface="+mj-lt"/>
                        <a:ea typeface="Times New Roman"/>
                      </a:endParaRPr>
                    </a:p>
                  </a:txBody>
                  <a:tcPr marL="68580" marR="68580" marT="0" marB="0">
                    <a:solidFill>
                      <a:schemeClr val="accent6">
                        <a:lumMod val="50000"/>
                      </a:schemeClr>
                    </a:solidFill>
                  </a:tcPr>
                </a:tc>
                <a:tc>
                  <a:txBody>
                    <a:bodyPr/>
                    <a:lstStyle/>
                    <a:p>
                      <a:pPr marL="0" marR="0" algn="r">
                        <a:spcBef>
                          <a:spcPts val="0"/>
                        </a:spcBef>
                        <a:spcAft>
                          <a:spcPts val="0"/>
                        </a:spcAft>
                      </a:pPr>
                      <a:r>
                        <a:rPr lang="en-US" sz="1500" dirty="0" smtClean="0">
                          <a:effectLst/>
                        </a:rPr>
                        <a:t>Variances  / Comments</a:t>
                      </a:r>
                      <a:endParaRPr lang="en-US" sz="1500" b="1" i="1" dirty="0">
                        <a:effectLst/>
                        <a:latin typeface="+mj-lt"/>
                        <a:ea typeface="Times New Roman"/>
                      </a:endParaRPr>
                    </a:p>
                  </a:txBody>
                  <a:tcPr marL="68580" marR="68580" marT="0" marB="0">
                    <a:solidFill>
                      <a:schemeClr val="accent6">
                        <a:lumMod val="50000"/>
                      </a:schemeClr>
                    </a:solidFill>
                  </a:tcPr>
                </a:tc>
              </a:tr>
              <a:tr h="287293">
                <a:tc>
                  <a:txBody>
                    <a:bodyPr/>
                    <a:lstStyle/>
                    <a:p>
                      <a:pPr marL="0" marR="0">
                        <a:spcBef>
                          <a:spcPts val="0"/>
                        </a:spcBef>
                        <a:spcAft>
                          <a:spcPts val="0"/>
                        </a:spcAft>
                      </a:pPr>
                      <a:r>
                        <a:rPr lang="en-US" sz="1500" dirty="0">
                          <a:effectLst/>
                        </a:rPr>
                        <a:t> </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endParaRPr lang="en-US" sz="1600" b="1" i="1" dirty="0">
                        <a:effectLst/>
                        <a:latin typeface="+mj-lt"/>
                        <a:ea typeface="Times New Roman"/>
                      </a:endParaRPr>
                    </a:p>
                  </a:txBody>
                  <a:tcPr marL="68580" marR="68580" marT="0" marB="0"/>
                </a:tc>
                <a:tc>
                  <a:txBody>
                    <a:bodyPr/>
                    <a:lstStyle/>
                    <a:p>
                      <a:pPr marL="0" marR="0" algn="r">
                        <a:spcBef>
                          <a:spcPts val="0"/>
                        </a:spcBef>
                        <a:spcAft>
                          <a:spcPts val="0"/>
                        </a:spcAft>
                      </a:pPr>
                      <a:endParaRPr lang="en-US" sz="1600" b="1" i="1" dirty="0">
                        <a:effectLst/>
                        <a:latin typeface="+mj-lt"/>
                        <a:ea typeface="Times New Roman"/>
                      </a:endParaRPr>
                    </a:p>
                  </a:txBody>
                  <a:tcPr marL="68580" marR="68580" marT="0" marB="0"/>
                </a:tc>
                <a:tc>
                  <a:txBody>
                    <a:bodyPr/>
                    <a:lstStyle/>
                    <a:p>
                      <a:pPr marL="0" marR="0" algn="r">
                        <a:spcBef>
                          <a:spcPts val="0"/>
                        </a:spcBef>
                        <a:spcAft>
                          <a:spcPts val="0"/>
                        </a:spcAft>
                      </a:pPr>
                      <a:endParaRPr lang="en-US" sz="1600" b="1" i="1" dirty="0">
                        <a:effectLst/>
                        <a:latin typeface="+mj-lt"/>
                        <a:ea typeface="Times New Roman"/>
                      </a:endParaRPr>
                    </a:p>
                  </a:txBody>
                  <a:tcPr marL="68580" marR="68580" marT="0" marB="0"/>
                </a:tc>
                <a:tc>
                  <a:txBody>
                    <a:bodyPr/>
                    <a:lstStyle/>
                    <a:p>
                      <a:pPr marL="0" marR="0" algn="just">
                        <a:spcBef>
                          <a:spcPts val="0"/>
                        </a:spcBef>
                        <a:spcAft>
                          <a:spcPts val="0"/>
                        </a:spcAft>
                      </a:pPr>
                      <a:endParaRPr lang="en-US" sz="1500" b="1" i="1" dirty="0">
                        <a:effectLst/>
                        <a:latin typeface="+mj-lt"/>
                        <a:ea typeface="Times New Roman"/>
                      </a:endParaRPr>
                    </a:p>
                  </a:txBody>
                  <a:tcPr marL="68580" marR="68580" marT="0" marB="0"/>
                </a:tc>
              </a:tr>
              <a:tr h="287293">
                <a:tc>
                  <a:txBody>
                    <a:bodyPr/>
                    <a:lstStyle/>
                    <a:p>
                      <a:pPr marL="0" marR="0">
                        <a:spcBef>
                          <a:spcPts val="0"/>
                        </a:spcBef>
                        <a:spcAft>
                          <a:spcPts val="0"/>
                        </a:spcAft>
                      </a:pP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600" b="1" dirty="0" smtClean="0">
                          <a:effectLst/>
                        </a:rPr>
                        <a:t>Actual</a:t>
                      </a:r>
                      <a:endParaRPr lang="en-US" sz="1600" b="1" dirty="0">
                        <a:effectLst/>
                        <a:latin typeface="+mj-lt"/>
                        <a:ea typeface="Times New Roman"/>
                      </a:endParaRPr>
                    </a:p>
                  </a:txBody>
                  <a:tcPr marL="68580" marR="68580" marT="0" marB="0"/>
                </a:tc>
                <a:tc>
                  <a:txBody>
                    <a:bodyPr/>
                    <a:lstStyle/>
                    <a:p>
                      <a:pPr marL="0" marR="0" algn="r">
                        <a:spcBef>
                          <a:spcPts val="0"/>
                        </a:spcBef>
                        <a:spcAft>
                          <a:spcPts val="0"/>
                        </a:spcAft>
                      </a:pPr>
                      <a:r>
                        <a:rPr lang="en-US" sz="1600" b="1" dirty="0" smtClean="0">
                          <a:effectLst/>
                        </a:rPr>
                        <a:t>Budget</a:t>
                      </a:r>
                      <a:endParaRPr lang="en-US" sz="1600" b="1" dirty="0">
                        <a:effectLst/>
                        <a:latin typeface="+mj-lt"/>
                        <a:ea typeface="Times New Roman"/>
                      </a:endParaRPr>
                    </a:p>
                  </a:txBody>
                  <a:tcPr marL="68580" marR="68580" marT="0" marB="0"/>
                </a:tc>
                <a:tc>
                  <a:txBody>
                    <a:bodyPr/>
                    <a:lstStyle/>
                    <a:p>
                      <a:pPr marL="0" marR="0" algn="r">
                        <a:spcBef>
                          <a:spcPts val="0"/>
                        </a:spcBef>
                        <a:spcAft>
                          <a:spcPts val="0"/>
                        </a:spcAft>
                      </a:pPr>
                      <a:r>
                        <a:rPr lang="en-US" sz="1600" b="1" dirty="0" smtClean="0">
                          <a:effectLst/>
                        </a:rPr>
                        <a:t>Variance</a:t>
                      </a:r>
                      <a:endParaRPr lang="en-US" sz="1600" b="1" dirty="0">
                        <a:effectLst/>
                        <a:latin typeface="+mj-lt"/>
                        <a:ea typeface="Times New Roman"/>
                      </a:endParaRPr>
                    </a:p>
                  </a:txBody>
                  <a:tcPr marL="68580" marR="68580" marT="0" marB="0"/>
                </a:tc>
                <a:tc>
                  <a:txBody>
                    <a:bodyPr/>
                    <a:lstStyle/>
                    <a:p>
                      <a:pPr marL="0" marR="0" algn="just">
                        <a:spcBef>
                          <a:spcPts val="0"/>
                        </a:spcBef>
                        <a:spcAft>
                          <a:spcPts val="0"/>
                        </a:spcAft>
                      </a:pPr>
                      <a:endParaRPr lang="en-US" sz="1500" dirty="0">
                        <a:effectLst/>
                        <a:latin typeface="+mj-lt"/>
                        <a:ea typeface="Times New Roman"/>
                      </a:endParaRPr>
                    </a:p>
                  </a:txBody>
                  <a:tcPr marL="68580" marR="68580" marT="0" marB="0"/>
                </a:tc>
              </a:tr>
              <a:tr h="287293">
                <a:tc>
                  <a:txBody>
                    <a:bodyPr/>
                    <a:lstStyle/>
                    <a:p>
                      <a:pPr marL="0" marR="0">
                        <a:spcBef>
                          <a:spcPts val="0"/>
                        </a:spcBef>
                        <a:spcAft>
                          <a:spcPts val="0"/>
                        </a:spcAft>
                      </a:pPr>
                      <a:r>
                        <a:rPr lang="en-US" sz="1500" dirty="0">
                          <a:effectLst/>
                        </a:rPr>
                        <a:t> </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600" b="1" dirty="0" smtClean="0">
                          <a:effectLst/>
                        </a:rPr>
                        <a:t>R‘000</a:t>
                      </a:r>
                      <a:r>
                        <a:rPr lang="en-US" sz="1600" b="1" dirty="0">
                          <a:effectLst/>
                        </a:rPr>
                        <a:t> </a:t>
                      </a:r>
                      <a:endParaRPr lang="en-US" sz="1600" b="1" dirty="0">
                        <a:effectLst/>
                        <a:latin typeface="+mj-lt"/>
                        <a:ea typeface="Times New Roman"/>
                      </a:endParaRPr>
                    </a:p>
                  </a:txBody>
                  <a:tcPr marL="68580" marR="68580" marT="0" marB="0"/>
                </a:tc>
                <a:tc>
                  <a:txBody>
                    <a:bodyPr/>
                    <a:lstStyle/>
                    <a:p>
                      <a:pPr marL="0" marR="0" algn="r">
                        <a:spcBef>
                          <a:spcPts val="0"/>
                        </a:spcBef>
                        <a:spcAft>
                          <a:spcPts val="0"/>
                        </a:spcAft>
                      </a:pPr>
                      <a:r>
                        <a:rPr lang="en-US" sz="1600" b="1" dirty="0" smtClean="0">
                          <a:effectLst/>
                        </a:rPr>
                        <a:t>R‘000</a:t>
                      </a:r>
                      <a:r>
                        <a:rPr lang="en-US" sz="1600" b="1" dirty="0">
                          <a:effectLst/>
                        </a:rPr>
                        <a:t> </a:t>
                      </a:r>
                      <a:endParaRPr lang="en-US" sz="1600" b="1" dirty="0">
                        <a:effectLst/>
                        <a:latin typeface="+mj-lt"/>
                        <a:ea typeface="Times New Roman"/>
                      </a:endParaRPr>
                    </a:p>
                  </a:txBody>
                  <a:tcPr marL="68580" marR="68580" marT="0" marB="0"/>
                </a:tc>
                <a:tc>
                  <a:txBody>
                    <a:bodyPr/>
                    <a:lstStyle/>
                    <a:p>
                      <a:pPr marL="0" marR="0" algn="r">
                        <a:spcBef>
                          <a:spcPts val="0"/>
                        </a:spcBef>
                        <a:spcAft>
                          <a:spcPts val="0"/>
                        </a:spcAft>
                      </a:pPr>
                      <a:r>
                        <a:rPr lang="en-US" sz="1600" b="1" dirty="0" smtClean="0">
                          <a:effectLst/>
                        </a:rPr>
                        <a:t>R‘000</a:t>
                      </a:r>
                      <a:endParaRPr lang="en-US" sz="1600" b="1" dirty="0">
                        <a:effectLst/>
                        <a:latin typeface="+mj-lt"/>
                        <a:ea typeface="Times New Roman"/>
                      </a:endParaRPr>
                    </a:p>
                  </a:txBody>
                  <a:tcPr marL="68580" marR="68580" marT="0" marB="0"/>
                </a:tc>
                <a:tc>
                  <a:txBody>
                    <a:bodyPr/>
                    <a:lstStyle/>
                    <a:p>
                      <a:pPr marL="0" marR="0" algn="just">
                        <a:spcBef>
                          <a:spcPts val="0"/>
                        </a:spcBef>
                        <a:spcAft>
                          <a:spcPts val="0"/>
                        </a:spcAft>
                      </a:pPr>
                      <a:endParaRPr lang="en-US" sz="1500" dirty="0">
                        <a:effectLst/>
                        <a:latin typeface="+mj-lt"/>
                        <a:ea typeface="Times New Roman"/>
                      </a:endParaRPr>
                    </a:p>
                  </a:txBody>
                  <a:tcPr marL="68580" marR="68580" marT="0" marB="0"/>
                </a:tc>
              </a:tr>
              <a:tr h="287293">
                <a:tc>
                  <a:txBody>
                    <a:bodyPr/>
                    <a:lstStyle/>
                    <a:p>
                      <a:pPr marL="0" marR="0">
                        <a:spcBef>
                          <a:spcPts val="0"/>
                        </a:spcBef>
                        <a:spcAft>
                          <a:spcPts val="0"/>
                        </a:spcAft>
                      </a:pPr>
                      <a:r>
                        <a:rPr lang="en-US" sz="1500" dirty="0" smtClean="0">
                          <a:effectLst/>
                        </a:rPr>
                        <a:t>Revenue</a:t>
                      </a:r>
                      <a:endParaRPr lang="en-US" sz="1500" b="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65</a:t>
                      </a:r>
                      <a:r>
                        <a:rPr lang="en-US" sz="1600" baseline="0" dirty="0" smtClean="0">
                          <a:effectLst/>
                        </a:rPr>
                        <a:t> 376</a:t>
                      </a:r>
                      <a:endParaRPr lang="en-US" sz="160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65 376</a:t>
                      </a:r>
                      <a:endParaRPr lang="en-US" sz="160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a:t>
                      </a:r>
                      <a:endParaRPr lang="en-US" sz="1600" dirty="0">
                        <a:effectLst/>
                        <a:latin typeface="+mj-lt"/>
                        <a:ea typeface="Times New Roman"/>
                      </a:endParaRPr>
                    </a:p>
                  </a:txBody>
                  <a:tcPr marL="68580" marR="68580" marT="0" marB="0"/>
                </a:tc>
                <a:tc>
                  <a:txBody>
                    <a:bodyPr/>
                    <a:lstStyle/>
                    <a:p>
                      <a:pPr marL="0" marR="0" algn="just">
                        <a:spcBef>
                          <a:spcPts val="0"/>
                        </a:spcBef>
                        <a:spcAft>
                          <a:spcPts val="0"/>
                        </a:spcAft>
                      </a:pPr>
                      <a:r>
                        <a:rPr lang="en-US" sz="1500" dirty="0" smtClean="0">
                          <a:effectLst/>
                          <a:latin typeface="+mj-lt"/>
                          <a:ea typeface="Times New Roman"/>
                        </a:rPr>
                        <a:t>Transfers</a:t>
                      </a:r>
                      <a:r>
                        <a:rPr lang="en-US" sz="1500" baseline="0" dirty="0" smtClean="0">
                          <a:effectLst/>
                          <a:latin typeface="+mj-lt"/>
                          <a:ea typeface="Times New Roman"/>
                        </a:rPr>
                        <a:t> from Government</a:t>
                      </a:r>
                      <a:endParaRPr lang="en-US" sz="1500" dirty="0">
                        <a:effectLst/>
                        <a:latin typeface="+mj-lt"/>
                        <a:ea typeface="Times New Roman"/>
                      </a:endParaRPr>
                    </a:p>
                  </a:txBody>
                  <a:tcPr marL="68580" marR="68580" marT="0" marB="0"/>
                </a:tc>
              </a:tr>
              <a:tr h="287293">
                <a:tc>
                  <a:txBody>
                    <a:bodyPr/>
                    <a:lstStyle/>
                    <a:p>
                      <a:pPr marL="0" marR="0">
                        <a:spcBef>
                          <a:spcPts val="0"/>
                        </a:spcBef>
                        <a:spcAft>
                          <a:spcPts val="0"/>
                        </a:spcAft>
                      </a:pPr>
                      <a:r>
                        <a:rPr lang="en-US" sz="1500" dirty="0">
                          <a:effectLst/>
                        </a:rPr>
                        <a:t>Other income</a:t>
                      </a:r>
                      <a:endParaRPr lang="en-US" sz="1500" b="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175</a:t>
                      </a:r>
                      <a:endParaRPr lang="en-US" sz="160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a:t>
                      </a:r>
                      <a:endParaRPr lang="en-US" sz="160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(175)</a:t>
                      </a:r>
                      <a:endParaRPr lang="en-US" sz="1600" dirty="0">
                        <a:effectLst/>
                        <a:latin typeface="+mj-lt"/>
                        <a:ea typeface="Times New Roman"/>
                      </a:endParaRPr>
                    </a:p>
                  </a:txBody>
                  <a:tcPr marL="68580" marR="68580" marT="0" marB="0"/>
                </a:tc>
                <a:tc>
                  <a:txBody>
                    <a:bodyPr/>
                    <a:lstStyle/>
                    <a:p>
                      <a:pPr marL="0" marR="0" algn="just">
                        <a:spcBef>
                          <a:spcPts val="0"/>
                        </a:spcBef>
                        <a:spcAft>
                          <a:spcPts val="0"/>
                        </a:spcAft>
                      </a:pPr>
                      <a:r>
                        <a:rPr lang="en-US" sz="1500" dirty="0" smtClean="0">
                          <a:effectLst/>
                          <a:latin typeface="+mj-lt"/>
                          <a:ea typeface="Times New Roman"/>
                        </a:rPr>
                        <a:t>Refunds</a:t>
                      </a:r>
                      <a:r>
                        <a:rPr lang="en-US" sz="1500" baseline="0" dirty="0" smtClean="0">
                          <a:effectLst/>
                          <a:latin typeface="+mj-lt"/>
                          <a:ea typeface="Times New Roman"/>
                        </a:rPr>
                        <a:t>, deposits &amp; tender levies</a:t>
                      </a:r>
                      <a:endParaRPr lang="en-US" sz="1500" dirty="0">
                        <a:effectLst/>
                        <a:latin typeface="+mj-lt"/>
                        <a:ea typeface="Times New Roman"/>
                      </a:endParaRPr>
                    </a:p>
                  </a:txBody>
                  <a:tcPr marL="68580" marR="68580" marT="0" marB="0"/>
                </a:tc>
              </a:tr>
              <a:tr h="287293">
                <a:tc>
                  <a:txBody>
                    <a:bodyPr/>
                    <a:lstStyle/>
                    <a:p>
                      <a:pPr marL="0" marR="0">
                        <a:spcBef>
                          <a:spcPts val="0"/>
                        </a:spcBef>
                        <a:spcAft>
                          <a:spcPts val="0"/>
                        </a:spcAft>
                      </a:pPr>
                      <a:r>
                        <a:rPr lang="en-US" sz="1500" dirty="0">
                          <a:effectLst/>
                        </a:rPr>
                        <a:t>Investment revenue</a:t>
                      </a:r>
                      <a:endParaRPr lang="en-US" sz="1500" b="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730</a:t>
                      </a:r>
                      <a:endParaRPr lang="en-US" sz="160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a:t>
                      </a:r>
                      <a:endParaRPr lang="en-US" sz="160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(730)</a:t>
                      </a:r>
                      <a:endParaRPr lang="en-US" sz="1600" dirty="0">
                        <a:effectLst/>
                        <a:latin typeface="+mj-lt"/>
                        <a:ea typeface="Times New Roman"/>
                      </a:endParaRPr>
                    </a:p>
                  </a:txBody>
                  <a:tcPr marL="68580" marR="68580" marT="0" marB="0"/>
                </a:tc>
                <a:tc>
                  <a:txBody>
                    <a:bodyPr/>
                    <a:lstStyle/>
                    <a:p>
                      <a:pPr marL="0" marR="0" algn="just">
                        <a:spcBef>
                          <a:spcPts val="0"/>
                        </a:spcBef>
                        <a:spcAft>
                          <a:spcPts val="0"/>
                        </a:spcAft>
                      </a:pPr>
                      <a:r>
                        <a:rPr lang="en-US" sz="1500" dirty="0" smtClean="0">
                          <a:effectLst/>
                        </a:rPr>
                        <a:t>Interest received from investments</a:t>
                      </a:r>
                      <a:r>
                        <a:rPr lang="en-US" sz="1500" baseline="0" dirty="0" smtClean="0">
                          <a:effectLst/>
                        </a:rPr>
                        <a:t>.</a:t>
                      </a:r>
                      <a:r>
                        <a:rPr lang="en-US" sz="1500" dirty="0" smtClean="0">
                          <a:effectLst/>
                        </a:rPr>
                        <a:t> </a:t>
                      </a:r>
                      <a:endParaRPr lang="en-US" sz="1500" dirty="0">
                        <a:effectLst/>
                        <a:latin typeface="+mj-lt"/>
                        <a:ea typeface="Times New Roman"/>
                      </a:endParaRPr>
                    </a:p>
                  </a:txBody>
                  <a:tcPr marL="68580" marR="68580" marT="0" marB="0"/>
                </a:tc>
              </a:tr>
              <a:tr h="287293">
                <a:tc>
                  <a:txBody>
                    <a:bodyPr/>
                    <a:lstStyle/>
                    <a:p>
                      <a:pPr marL="0" marR="0">
                        <a:spcBef>
                          <a:spcPts val="0"/>
                        </a:spcBef>
                        <a:spcAft>
                          <a:spcPts val="0"/>
                        </a:spcAft>
                      </a:pPr>
                      <a:r>
                        <a:rPr lang="en-US" sz="1500" dirty="0" smtClean="0">
                          <a:effectLst/>
                        </a:rPr>
                        <a:t>Total Revenue</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r>
                        <a:rPr lang="en-US" sz="1600" b="1" dirty="0" smtClean="0">
                          <a:effectLst/>
                        </a:rPr>
                        <a:t>66 281</a:t>
                      </a:r>
                      <a:endParaRPr lang="en-US" sz="1600" b="1" i="1" dirty="0">
                        <a:effectLst/>
                        <a:latin typeface="+mj-lt"/>
                        <a:ea typeface="Times New Roman"/>
                      </a:endParaRPr>
                    </a:p>
                  </a:txBody>
                  <a:tcPr marL="68580" marR="68580" marT="0" marB="0"/>
                </a:tc>
                <a:tc>
                  <a:txBody>
                    <a:bodyPr/>
                    <a:lstStyle/>
                    <a:p>
                      <a:pPr marL="0" marR="0" algn="r">
                        <a:spcBef>
                          <a:spcPts val="0"/>
                        </a:spcBef>
                        <a:spcAft>
                          <a:spcPts val="0"/>
                        </a:spcAft>
                      </a:pPr>
                      <a:r>
                        <a:rPr lang="en-US" sz="1600" b="1" i="0" dirty="0" smtClean="0">
                          <a:effectLst/>
                          <a:latin typeface="+mj-lt"/>
                          <a:ea typeface="Times New Roman"/>
                        </a:rPr>
                        <a:t>65 376</a:t>
                      </a:r>
                      <a:endParaRPr lang="en-US" sz="1600" b="1" i="0" dirty="0">
                        <a:effectLst/>
                        <a:latin typeface="+mj-lt"/>
                        <a:ea typeface="Times New Roman"/>
                      </a:endParaRPr>
                    </a:p>
                  </a:txBody>
                  <a:tcPr marL="68580" marR="68580" marT="0" marB="0"/>
                </a:tc>
                <a:tc>
                  <a:txBody>
                    <a:bodyPr/>
                    <a:lstStyle/>
                    <a:p>
                      <a:pPr marL="0" marR="0" algn="r">
                        <a:spcBef>
                          <a:spcPts val="0"/>
                        </a:spcBef>
                        <a:spcAft>
                          <a:spcPts val="0"/>
                        </a:spcAft>
                      </a:pPr>
                      <a:r>
                        <a:rPr lang="en-US" sz="1600" b="1" dirty="0" smtClean="0">
                          <a:effectLst/>
                        </a:rPr>
                        <a:t>(905)</a:t>
                      </a:r>
                      <a:endParaRPr lang="en-US" sz="1600" b="1" i="1" dirty="0">
                        <a:effectLst/>
                        <a:latin typeface="+mj-lt"/>
                        <a:ea typeface="Times New Roman"/>
                      </a:endParaRPr>
                    </a:p>
                  </a:txBody>
                  <a:tcPr marL="68580" marR="68580" marT="0" marB="0"/>
                </a:tc>
                <a:tc>
                  <a:txBody>
                    <a:bodyPr/>
                    <a:lstStyle/>
                    <a:p>
                      <a:pPr marL="0" marR="0" algn="just">
                        <a:spcBef>
                          <a:spcPts val="0"/>
                        </a:spcBef>
                        <a:spcAft>
                          <a:spcPts val="0"/>
                        </a:spcAft>
                      </a:pPr>
                      <a:endParaRPr lang="en-US" sz="1500" b="1" i="1" dirty="0">
                        <a:effectLst/>
                        <a:latin typeface="+mj-lt"/>
                        <a:ea typeface="Times New Roman"/>
                      </a:endParaRPr>
                    </a:p>
                  </a:txBody>
                  <a:tcPr marL="68580" marR="68580" marT="0" marB="0"/>
                </a:tc>
              </a:tr>
              <a:tr h="287293">
                <a:tc>
                  <a:txBody>
                    <a:bodyPr/>
                    <a:lstStyle/>
                    <a:p>
                      <a:pPr marL="0" marR="0">
                        <a:spcBef>
                          <a:spcPts val="0"/>
                        </a:spcBef>
                        <a:spcAft>
                          <a:spcPts val="0"/>
                        </a:spcAft>
                      </a:pPr>
                      <a:endParaRPr lang="en-US" sz="1500" b="0" dirty="0">
                        <a:effectLst/>
                        <a:latin typeface="+mj-lt"/>
                        <a:ea typeface="Times New Roman"/>
                      </a:endParaRPr>
                    </a:p>
                  </a:txBody>
                  <a:tcPr marL="68580" marR="68580" marT="0" marB="0"/>
                </a:tc>
                <a:tc>
                  <a:txBody>
                    <a:bodyPr/>
                    <a:lstStyle/>
                    <a:p>
                      <a:pPr marL="0" marR="0" algn="r">
                        <a:spcBef>
                          <a:spcPts val="0"/>
                        </a:spcBef>
                        <a:spcAft>
                          <a:spcPts val="0"/>
                        </a:spcAft>
                      </a:pPr>
                      <a:endParaRPr lang="en-US" sz="1600" dirty="0">
                        <a:effectLst/>
                        <a:latin typeface="+mj-lt"/>
                        <a:ea typeface="Times New Roman"/>
                      </a:endParaRPr>
                    </a:p>
                  </a:txBody>
                  <a:tcPr marL="68580" marR="68580" marT="0" marB="0"/>
                </a:tc>
                <a:tc>
                  <a:txBody>
                    <a:bodyPr/>
                    <a:lstStyle/>
                    <a:p>
                      <a:pPr marL="0" marR="0" algn="r">
                        <a:spcBef>
                          <a:spcPts val="0"/>
                        </a:spcBef>
                        <a:spcAft>
                          <a:spcPts val="0"/>
                        </a:spcAft>
                      </a:pPr>
                      <a:endParaRPr lang="en-US" sz="1600" dirty="0">
                        <a:effectLst/>
                        <a:latin typeface="+mj-lt"/>
                        <a:ea typeface="Times New Roman"/>
                      </a:endParaRPr>
                    </a:p>
                  </a:txBody>
                  <a:tcPr marL="68580" marR="68580" marT="0" marB="0"/>
                </a:tc>
                <a:tc>
                  <a:txBody>
                    <a:bodyPr/>
                    <a:lstStyle/>
                    <a:p>
                      <a:pPr marL="0" marR="0" algn="r">
                        <a:spcBef>
                          <a:spcPts val="0"/>
                        </a:spcBef>
                        <a:spcAft>
                          <a:spcPts val="0"/>
                        </a:spcAft>
                      </a:pPr>
                      <a:endParaRPr lang="en-US" sz="1600" dirty="0">
                        <a:effectLst/>
                        <a:latin typeface="+mj-lt"/>
                        <a:ea typeface="Times New Roman"/>
                      </a:endParaRPr>
                    </a:p>
                  </a:txBody>
                  <a:tcPr marL="68580" marR="68580" marT="0" marB="0"/>
                </a:tc>
                <a:tc>
                  <a:txBody>
                    <a:bodyPr/>
                    <a:lstStyle/>
                    <a:p>
                      <a:pPr marL="0" marR="0" algn="just">
                        <a:spcBef>
                          <a:spcPts val="0"/>
                        </a:spcBef>
                        <a:spcAft>
                          <a:spcPts val="0"/>
                        </a:spcAft>
                      </a:pPr>
                      <a:endParaRPr lang="en-US" sz="1500" dirty="0">
                        <a:effectLst/>
                        <a:latin typeface="+mj-lt"/>
                        <a:ea typeface="Times New Roman"/>
                      </a:endParaRPr>
                    </a:p>
                  </a:txBody>
                  <a:tcPr marL="68580" marR="68580" marT="0" marB="0"/>
                </a:tc>
              </a:tr>
              <a:tr h="1187241">
                <a:tc>
                  <a:txBody>
                    <a:bodyPr/>
                    <a:lstStyle/>
                    <a:p>
                      <a:pPr marL="0" marR="0">
                        <a:spcBef>
                          <a:spcPts val="0"/>
                        </a:spcBef>
                        <a:spcAft>
                          <a:spcPts val="0"/>
                        </a:spcAft>
                      </a:pPr>
                      <a:r>
                        <a:rPr lang="en-US" sz="1500" dirty="0" smtClean="0">
                          <a:effectLst/>
                        </a:rPr>
                        <a:t>Employee Related Costs</a:t>
                      </a:r>
                      <a:endParaRPr lang="en-US" sz="1500" b="0" dirty="0">
                        <a:effectLst/>
                        <a:latin typeface="+mj-lt"/>
                        <a:ea typeface="Times New Roman"/>
                      </a:endParaRPr>
                    </a:p>
                  </a:txBody>
                  <a:tcPr marL="68580" marR="68580" marT="0" marB="0"/>
                </a:tc>
                <a:tc>
                  <a:txBody>
                    <a:bodyPr/>
                    <a:lstStyle/>
                    <a:p>
                      <a:pPr marL="0" marR="0" algn="r">
                        <a:spcBef>
                          <a:spcPts val="0"/>
                        </a:spcBef>
                        <a:spcAft>
                          <a:spcPts val="0"/>
                        </a:spcAft>
                      </a:pPr>
                      <a:r>
                        <a:rPr lang="en-US" sz="1600" baseline="0" dirty="0" smtClean="0">
                          <a:effectLst/>
                        </a:rPr>
                        <a:t>(40 035)</a:t>
                      </a:r>
                      <a:endParaRPr lang="en-US" sz="160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(39 692)</a:t>
                      </a:r>
                      <a:endParaRPr lang="en-US" sz="160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(343)</a:t>
                      </a:r>
                      <a:endParaRPr lang="en-US" sz="1600" dirty="0">
                        <a:effectLst/>
                        <a:latin typeface="+mj-lt"/>
                        <a:ea typeface="Times New Roman"/>
                      </a:endParaRPr>
                    </a:p>
                  </a:txBody>
                  <a:tcPr marL="68580" marR="68580" marT="0" marB="0"/>
                </a:tc>
                <a:tc>
                  <a:txBody>
                    <a:bodyPr/>
                    <a:lstStyle/>
                    <a:p>
                      <a:pPr marL="0" marR="0" algn="just">
                        <a:spcBef>
                          <a:spcPts val="0"/>
                        </a:spcBef>
                        <a:spcAft>
                          <a:spcPts val="0"/>
                        </a:spcAft>
                      </a:pPr>
                      <a:r>
                        <a:rPr lang="en-US" sz="1500" kern="1200" dirty="0" smtClean="0">
                          <a:effectLst/>
                        </a:rPr>
                        <a:t>The minor variance on the salaries budget was due to a reduction in baselines h</a:t>
                      </a:r>
                      <a:r>
                        <a:rPr lang="en-US" sz="1500" kern="1200" dirty="0" smtClean="0">
                          <a:solidFill>
                            <a:schemeClr val="tx1"/>
                          </a:solidFill>
                          <a:effectLst/>
                        </a:rPr>
                        <a:t>owever, this</a:t>
                      </a:r>
                      <a:r>
                        <a:rPr lang="en-US" sz="1500" kern="1200" baseline="0" dirty="0" smtClean="0">
                          <a:solidFill>
                            <a:schemeClr val="tx1"/>
                          </a:solidFill>
                          <a:effectLst/>
                        </a:rPr>
                        <a:t> was compensated by under expenditure on other line items. </a:t>
                      </a:r>
                      <a:r>
                        <a:rPr lang="en-US" sz="1500" kern="1200" dirty="0" smtClean="0">
                          <a:solidFill>
                            <a:schemeClr val="tx1"/>
                          </a:solidFill>
                          <a:effectLst/>
                        </a:rPr>
                        <a:t> </a:t>
                      </a:r>
                      <a:endParaRPr lang="en-US" sz="1500" kern="1200" dirty="0">
                        <a:solidFill>
                          <a:schemeClr val="tx1"/>
                        </a:solidFill>
                        <a:effectLst/>
                        <a:latin typeface="+mj-lt"/>
                        <a:ea typeface="Times New Roman"/>
                        <a:cs typeface="+mn-cs"/>
                      </a:endParaRPr>
                    </a:p>
                  </a:txBody>
                  <a:tcPr marL="68580" marR="68580" marT="0" marB="0"/>
                </a:tc>
              </a:tr>
              <a:tr h="712345">
                <a:tc>
                  <a:txBody>
                    <a:bodyPr/>
                    <a:lstStyle/>
                    <a:p>
                      <a:pPr marL="0" marR="0">
                        <a:spcBef>
                          <a:spcPts val="0"/>
                        </a:spcBef>
                        <a:spcAft>
                          <a:spcPts val="0"/>
                        </a:spcAft>
                      </a:pPr>
                      <a:r>
                        <a:rPr lang="en-US" sz="1500" dirty="0">
                          <a:effectLst/>
                        </a:rPr>
                        <a:t>Operating </a:t>
                      </a:r>
                      <a:r>
                        <a:rPr lang="en-US" sz="1500" dirty="0" smtClean="0">
                          <a:effectLst/>
                        </a:rPr>
                        <a:t> &amp;</a:t>
                      </a:r>
                      <a:r>
                        <a:rPr lang="en-US" sz="1500" baseline="0" dirty="0" smtClean="0">
                          <a:effectLst/>
                        </a:rPr>
                        <a:t> Admin </a:t>
                      </a:r>
                      <a:r>
                        <a:rPr lang="en-US" sz="1500" dirty="0" smtClean="0">
                          <a:effectLst/>
                        </a:rPr>
                        <a:t>expenses</a:t>
                      </a:r>
                      <a:endParaRPr lang="en-US" sz="1500" b="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(25</a:t>
                      </a:r>
                      <a:r>
                        <a:rPr lang="en-US" sz="1600" baseline="0" dirty="0" smtClean="0">
                          <a:effectLst/>
                        </a:rPr>
                        <a:t> 156</a:t>
                      </a:r>
                      <a:r>
                        <a:rPr lang="en-US" sz="1600" dirty="0" smtClean="0">
                          <a:effectLst/>
                        </a:rPr>
                        <a:t>)</a:t>
                      </a:r>
                      <a:endParaRPr lang="en-US" sz="160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(25 684)</a:t>
                      </a:r>
                      <a:endParaRPr lang="en-US" sz="1600"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528</a:t>
                      </a:r>
                      <a:endParaRPr lang="en-US" sz="1600" dirty="0">
                        <a:effectLst/>
                        <a:latin typeface="+mj-lt"/>
                        <a:ea typeface="Times New Roman"/>
                      </a:endParaRPr>
                    </a:p>
                  </a:txBody>
                  <a:tcPr marL="68580" marR="68580" marT="0" marB="0"/>
                </a:tc>
                <a:tc>
                  <a:txBody>
                    <a:bodyPr/>
                    <a:lstStyle/>
                    <a:p>
                      <a:pPr marL="0" marR="0" algn="just">
                        <a:spcBef>
                          <a:spcPts val="0"/>
                        </a:spcBef>
                        <a:spcAft>
                          <a:spcPts val="0"/>
                        </a:spcAft>
                      </a:pPr>
                      <a:r>
                        <a:rPr lang="en-US" sz="1500" kern="1200" dirty="0" smtClean="0">
                          <a:effectLst/>
                        </a:rPr>
                        <a:t>The Agency implemented strict monitoring controls and resulted in savings in the year under review.</a:t>
                      </a:r>
                      <a:endParaRPr lang="en-US" sz="1500" kern="1200" dirty="0">
                        <a:solidFill>
                          <a:schemeClr val="dk1"/>
                        </a:solidFill>
                        <a:effectLst/>
                        <a:latin typeface="+mj-lt"/>
                        <a:ea typeface="Times New Roman"/>
                        <a:cs typeface="+mn-cs"/>
                      </a:endParaRPr>
                    </a:p>
                  </a:txBody>
                  <a:tcPr marL="68580" marR="68580" marT="0" marB="0"/>
                </a:tc>
              </a:tr>
              <a:tr h="287293">
                <a:tc>
                  <a:txBody>
                    <a:bodyPr/>
                    <a:lstStyle/>
                    <a:p>
                      <a:pPr marL="0" marR="0">
                        <a:spcBef>
                          <a:spcPts val="0"/>
                        </a:spcBef>
                        <a:spcAft>
                          <a:spcPts val="0"/>
                        </a:spcAft>
                      </a:pPr>
                      <a:r>
                        <a:rPr lang="en-US" sz="1500" dirty="0" smtClean="0">
                          <a:effectLst/>
                        </a:rPr>
                        <a:t>Total Expenses</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r>
                        <a:rPr lang="en-US" sz="1600" b="1" dirty="0" smtClean="0">
                          <a:effectLst/>
                        </a:rPr>
                        <a:t>(65 191)</a:t>
                      </a:r>
                      <a:endParaRPr lang="en-US" sz="1600" b="1" i="1" dirty="0">
                        <a:effectLst/>
                        <a:latin typeface="+mj-lt"/>
                        <a:ea typeface="Times New Roman"/>
                      </a:endParaRPr>
                    </a:p>
                  </a:txBody>
                  <a:tcPr marL="68580" marR="68580" marT="0" marB="0"/>
                </a:tc>
                <a:tc>
                  <a:txBody>
                    <a:bodyPr/>
                    <a:lstStyle/>
                    <a:p>
                      <a:pPr marL="0" marR="0" algn="r">
                        <a:spcBef>
                          <a:spcPts val="0"/>
                        </a:spcBef>
                        <a:spcAft>
                          <a:spcPts val="0"/>
                        </a:spcAft>
                      </a:pPr>
                      <a:r>
                        <a:rPr lang="en-US" sz="1600" b="1" dirty="0" smtClean="0">
                          <a:effectLst/>
                        </a:rPr>
                        <a:t>(65 376)</a:t>
                      </a:r>
                      <a:endParaRPr lang="en-US" sz="1600" b="1" i="1" dirty="0">
                        <a:effectLst/>
                        <a:latin typeface="+mj-lt"/>
                        <a:ea typeface="Times New Roman"/>
                      </a:endParaRPr>
                    </a:p>
                  </a:txBody>
                  <a:tcPr marL="68580" marR="68580" marT="0" marB="0"/>
                </a:tc>
                <a:tc>
                  <a:txBody>
                    <a:bodyPr/>
                    <a:lstStyle/>
                    <a:p>
                      <a:pPr marL="0" marR="0" algn="r">
                        <a:spcBef>
                          <a:spcPts val="0"/>
                        </a:spcBef>
                        <a:spcAft>
                          <a:spcPts val="0"/>
                        </a:spcAft>
                      </a:pPr>
                      <a:r>
                        <a:rPr lang="en-US" sz="1600" b="1" dirty="0" smtClean="0">
                          <a:effectLst/>
                        </a:rPr>
                        <a:t>185</a:t>
                      </a:r>
                      <a:endParaRPr lang="en-US" sz="1600" b="1" i="1" dirty="0">
                        <a:effectLst/>
                        <a:latin typeface="+mj-lt"/>
                        <a:ea typeface="Times New Roman"/>
                      </a:endParaRPr>
                    </a:p>
                  </a:txBody>
                  <a:tcPr marL="68580" marR="68580" marT="0" marB="0"/>
                </a:tc>
                <a:tc>
                  <a:txBody>
                    <a:bodyPr/>
                    <a:lstStyle/>
                    <a:p>
                      <a:pPr marL="0" marR="0" algn="r">
                        <a:spcBef>
                          <a:spcPts val="0"/>
                        </a:spcBef>
                        <a:spcAft>
                          <a:spcPts val="0"/>
                        </a:spcAft>
                      </a:pPr>
                      <a:endParaRPr lang="en-US" sz="1600" b="1" i="1" dirty="0">
                        <a:effectLst/>
                        <a:latin typeface="+mj-lt"/>
                        <a:ea typeface="Times New Roman"/>
                      </a:endParaRPr>
                    </a:p>
                  </a:txBody>
                  <a:tcPr marL="68580" marR="68580" marT="0" marB="0"/>
                </a:tc>
              </a:tr>
              <a:tr h="474896">
                <a:tc>
                  <a:txBody>
                    <a:bodyPr/>
                    <a:lstStyle/>
                    <a:p>
                      <a:pPr marL="0" marR="0">
                        <a:spcBef>
                          <a:spcPts val="0"/>
                        </a:spcBef>
                        <a:spcAft>
                          <a:spcPts val="0"/>
                        </a:spcAft>
                      </a:pPr>
                      <a:r>
                        <a:rPr lang="en-US" sz="1500" dirty="0">
                          <a:effectLst/>
                        </a:rPr>
                        <a:t>Surplus (deficit) for the period</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1 090</a:t>
                      </a:r>
                      <a:endParaRPr lang="en-US" sz="1600" b="1" i="1"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a:t>
                      </a:r>
                      <a:endParaRPr lang="en-US" sz="1600" b="1" i="1" dirty="0">
                        <a:effectLst/>
                        <a:latin typeface="+mj-lt"/>
                        <a:ea typeface="Times New Roman"/>
                      </a:endParaRPr>
                    </a:p>
                  </a:txBody>
                  <a:tcPr marL="68580" marR="68580" marT="0" marB="0"/>
                </a:tc>
                <a:tc>
                  <a:txBody>
                    <a:bodyPr/>
                    <a:lstStyle/>
                    <a:p>
                      <a:pPr marL="0" marR="0" algn="r">
                        <a:spcBef>
                          <a:spcPts val="0"/>
                        </a:spcBef>
                        <a:spcAft>
                          <a:spcPts val="0"/>
                        </a:spcAft>
                      </a:pPr>
                      <a:r>
                        <a:rPr lang="en-US" sz="1600" dirty="0" smtClean="0">
                          <a:effectLst/>
                        </a:rPr>
                        <a:t>1 090</a:t>
                      </a:r>
                      <a:endParaRPr lang="en-US" sz="1600" b="1" i="1" dirty="0">
                        <a:effectLst/>
                        <a:latin typeface="+mj-lt"/>
                        <a:ea typeface="Times New Roman"/>
                      </a:endParaRPr>
                    </a:p>
                  </a:txBody>
                  <a:tcPr marL="68580" marR="68580" marT="0" marB="0"/>
                </a:tc>
                <a:tc>
                  <a:txBody>
                    <a:bodyPr/>
                    <a:lstStyle/>
                    <a:p>
                      <a:pPr marL="0" marR="0" algn="r">
                        <a:spcBef>
                          <a:spcPts val="0"/>
                        </a:spcBef>
                        <a:spcAft>
                          <a:spcPts val="0"/>
                        </a:spcAft>
                      </a:pPr>
                      <a:endParaRPr lang="en-US" sz="1600" b="1" i="1" dirty="0">
                        <a:effectLst/>
                        <a:latin typeface="+mj-lt"/>
                        <a:ea typeface="Times New Roman"/>
                      </a:endParaRPr>
                    </a:p>
                  </a:txBody>
                  <a:tcPr marL="68580" marR="68580" marT="0" marB="0"/>
                </a:tc>
              </a:tr>
              <a:tr h="474896">
                <a:tc>
                  <a:txBody>
                    <a:bodyPr/>
                    <a:lstStyle/>
                    <a:p>
                      <a:pPr marL="0" marR="0">
                        <a:spcBef>
                          <a:spcPts val="0"/>
                        </a:spcBef>
                        <a:spcAft>
                          <a:spcPts val="0"/>
                        </a:spcAft>
                      </a:pPr>
                      <a:r>
                        <a:rPr lang="en-US" sz="1500" b="1" i="1" dirty="0" smtClean="0">
                          <a:effectLst/>
                          <a:latin typeface="+mj-lt"/>
                          <a:ea typeface="Times New Roman"/>
                        </a:rPr>
                        <a:t>Attributable to:</a:t>
                      </a:r>
                    </a:p>
                    <a:p>
                      <a:pPr marL="0" marR="0">
                        <a:spcBef>
                          <a:spcPts val="0"/>
                        </a:spcBef>
                        <a:spcAft>
                          <a:spcPts val="0"/>
                        </a:spcAft>
                      </a:pPr>
                      <a:endParaRPr lang="en-US" sz="1500" b="1" i="1" dirty="0">
                        <a:effectLst/>
                        <a:latin typeface="+mj-lt"/>
                        <a:ea typeface="Times New Roman"/>
                      </a:endParaRPr>
                    </a:p>
                  </a:txBody>
                  <a:tcPr marL="68580" marR="68580" marT="0" marB="0"/>
                </a:tc>
                <a:tc gridSpan="4">
                  <a:txBody>
                    <a:bodyPr/>
                    <a:lstStyle/>
                    <a:p>
                      <a:pPr marL="0" marR="0" algn="l">
                        <a:spcBef>
                          <a:spcPts val="0"/>
                        </a:spcBef>
                        <a:spcAft>
                          <a:spcPts val="0"/>
                        </a:spcAft>
                      </a:pPr>
                      <a:r>
                        <a:rPr lang="en-US" sz="1400" dirty="0" smtClean="0">
                          <a:effectLst/>
                        </a:rPr>
                        <a:t>Due to investment/</a:t>
                      </a:r>
                      <a:r>
                        <a:rPr lang="en-US" sz="1400" baseline="0" dirty="0" smtClean="0">
                          <a:effectLst/>
                        </a:rPr>
                        <a:t> interest income and other revenue received </a:t>
                      </a:r>
                      <a:endParaRPr lang="en-US" sz="1400" b="1" i="1" dirty="0">
                        <a:effectLst/>
                        <a:latin typeface="+mj-lt"/>
                        <a:ea typeface="Times New Roman"/>
                      </a:endParaRPr>
                    </a:p>
                  </a:txBody>
                  <a:tcPr marL="68580" marR="68580" marT="0" marB="0"/>
                </a:tc>
                <a:tc hMerge="1">
                  <a:txBody>
                    <a:bodyPr/>
                    <a:lstStyle/>
                    <a:p>
                      <a:pPr marL="0" marR="0" algn="r">
                        <a:spcBef>
                          <a:spcPts val="0"/>
                        </a:spcBef>
                        <a:spcAft>
                          <a:spcPts val="0"/>
                        </a:spcAft>
                      </a:pPr>
                      <a:endParaRPr lang="en-US" sz="1600" b="1" i="1" dirty="0">
                        <a:effectLst/>
                        <a:latin typeface="+mj-lt"/>
                        <a:ea typeface="Times New Roman"/>
                      </a:endParaRPr>
                    </a:p>
                  </a:txBody>
                  <a:tcPr marL="68580" marR="68580" marT="0" marB="0"/>
                </a:tc>
                <a:tc hMerge="1">
                  <a:txBody>
                    <a:bodyPr/>
                    <a:lstStyle/>
                    <a:p>
                      <a:pPr marL="0" marR="0" algn="r">
                        <a:spcBef>
                          <a:spcPts val="0"/>
                        </a:spcBef>
                        <a:spcAft>
                          <a:spcPts val="0"/>
                        </a:spcAft>
                      </a:pPr>
                      <a:endParaRPr lang="en-US" sz="1600" b="1" i="1" dirty="0">
                        <a:effectLst/>
                        <a:latin typeface="+mj-lt"/>
                        <a:ea typeface="Times New Roman"/>
                      </a:endParaRPr>
                    </a:p>
                  </a:txBody>
                  <a:tcPr marL="68580" marR="68580" marT="0" marB="0"/>
                </a:tc>
                <a:tc hMerge="1">
                  <a:txBody>
                    <a:bodyPr/>
                    <a:lstStyle/>
                    <a:p>
                      <a:pPr marL="0" marR="0" algn="r">
                        <a:spcBef>
                          <a:spcPts val="0"/>
                        </a:spcBef>
                        <a:spcAft>
                          <a:spcPts val="0"/>
                        </a:spcAft>
                      </a:pPr>
                      <a:endParaRPr lang="en-US" sz="1600" b="1" i="1" dirty="0">
                        <a:effectLst/>
                        <a:latin typeface="+mj-lt"/>
                        <a:ea typeface="Times New Roman"/>
                      </a:endParaRPr>
                    </a:p>
                  </a:txBody>
                  <a:tcPr marL="68580" marR="68580" marT="0" marB="0"/>
                </a:tc>
              </a:tr>
            </a:tbl>
          </a:graphicData>
        </a:graphic>
      </p:graphicFrame>
    </p:spTree>
    <p:extLst>
      <p:ext uri="{BB962C8B-B14F-4D97-AF65-F5344CB8AC3E}">
        <p14:creationId xmlns:p14="http://schemas.microsoft.com/office/powerpoint/2010/main" val="651855362"/>
      </p:ext>
    </p:extLst>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19256" cy="479080"/>
          </a:xfrm>
        </p:spPr>
        <p:txBody>
          <a:bodyPr>
            <a:normAutofit fontScale="90000"/>
          </a:bodyPr>
          <a:lstStyle/>
          <a:p>
            <a:pPr algn="ctr"/>
            <a:r>
              <a:rPr lang="en-ZA" sz="2800" b="1" dirty="0" smtClean="0"/>
              <a:t>            </a:t>
            </a:r>
            <a:r>
              <a:rPr lang="en-ZA" sz="2700" b="1" dirty="0" smtClean="0"/>
              <a:t>USAASA</a:t>
            </a:r>
            <a:r>
              <a:rPr lang="en-ZA" sz="2000" b="1" dirty="0" smtClean="0"/>
              <a:t> Audit Findings Summary</a:t>
            </a:r>
            <a:endParaRPr lang="en-ZA" sz="2000" b="1" dirty="0"/>
          </a:p>
        </p:txBody>
      </p:sp>
      <p:sp>
        <p:nvSpPr>
          <p:cNvPr id="3" name="Content Placeholder 2"/>
          <p:cNvSpPr>
            <a:spLocks noGrp="1"/>
          </p:cNvSpPr>
          <p:nvPr>
            <p:ph idx="1"/>
          </p:nvPr>
        </p:nvSpPr>
        <p:spPr/>
        <p:txBody>
          <a:bodyPr>
            <a:normAutofit/>
          </a:bodyPr>
          <a:lstStyle/>
          <a:p>
            <a:pPr marL="0" indent="0">
              <a:buNone/>
            </a:pPr>
            <a:r>
              <a:rPr lang="en-ZA" b="1" dirty="0" smtClean="0">
                <a:latin typeface="+mj-lt"/>
              </a:rPr>
              <a:t> </a:t>
            </a:r>
            <a:endParaRPr lang="en-ZA" b="1" dirty="0">
              <a:latin typeface="+mj-lt"/>
            </a:endParaRPr>
          </a:p>
          <a:p>
            <a:pPr marL="0" indent="0">
              <a:buNone/>
            </a:pPr>
            <a:endParaRPr lang="en-ZA" b="1" dirty="0">
              <a:solidFill>
                <a:schemeClr val="tx1">
                  <a:lumMod val="75000"/>
                  <a:lumOff val="25000"/>
                </a:schemeClr>
              </a:solidFill>
            </a:endParaRPr>
          </a:p>
          <a:p>
            <a:pPr marL="0" indent="0">
              <a:buNone/>
            </a:pPr>
            <a:endParaRPr lang="en-ZA" dirty="0" smtClean="0"/>
          </a:p>
          <a:p>
            <a:endParaRPr lang="en-ZA" dirty="0" smtClean="0"/>
          </a:p>
          <a:p>
            <a:endParaRPr lang="en-ZA" dirty="0"/>
          </a:p>
        </p:txBody>
      </p:sp>
      <p:sp>
        <p:nvSpPr>
          <p:cNvPr id="10" name="Content Placeholder 2"/>
          <p:cNvSpPr txBox="1">
            <a:spLocks/>
          </p:cNvSpPr>
          <p:nvPr/>
        </p:nvSpPr>
        <p:spPr>
          <a:xfrm>
            <a:off x="609600" y="1911414"/>
            <a:ext cx="8229600" cy="454192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ZA" dirty="0" smtClean="0">
              <a:latin typeface="Arial Black" pitchFamily="34" charset="0"/>
            </a:endParaRPr>
          </a:p>
          <a:p>
            <a:endParaRPr lang="en-ZA" sz="2100" b="1" i="1" dirty="0" smtClean="0">
              <a:latin typeface="+mj-lt"/>
            </a:endParaRPr>
          </a:p>
          <a:p>
            <a:endParaRPr lang="en-ZA" sz="2100" b="1" i="1" dirty="0" smtClean="0">
              <a:latin typeface="+mj-lt"/>
            </a:endParaRPr>
          </a:p>
          <a:p>
            <a:pPr marL="0" indent="0">
              <a:buFont typeface="Arial" pitchFamily="34" charset="0"/>
              <a:buNone/>
            </a:pPr>
            <a:endParaRPr lang="en-ZA" sz="2100" b="1" i="1" dirty="0" smtClean="0">
              <a:latin typeface="+mj-lt"/>
            </a:endParaRPr>
          </a:p>
          <a:p>
            <a:endParaRPr lang="en-ZA" b="1" dirty="0" smtClean="0">
              <a:latin typeface="+mj-lt"/>
            </a:endParaRPr>
          </a:p>
          <a:p>
            <a:pPr marL="0" indent="0">
              <a:buFont typeface="Arial" pitchFamily="34" charset="0"/>
              <a:buNone/>
            </a:pPr>
            <a:endParaRPr lang="en-ZA" b="1" dirty="0">
              <a:latin typeface="+mj-lt"/>
            </a:endParaRPr>
          </a:p>
        </p:txBody>
      </p:sp>
      <p:graphicFrame>
        <p:nvGraphicFramePr>
          <p:cNvPr id="7" name="Table 6"/>
          <p:cNvGraphicFramePr>
            <a:graphicFrameLocks noGrp="1"/>
          </p:cNvGraphicFramePr>
          <p:nvPr>
            <p:extLst/>
          </p:nvPr>
        </p:nvGraphicFramePr>
        <p:xfrm>
          <a:off x="107506" y="1052737"/>
          <a:ext cx="8856980" cy="1299234"/>
        </p:xfrm>
        <a:graphic>
          <a:graphicData uri="http://schemas.openxmlformats.org/drawingml/2006/table">
            <a:tbl>
              <a:tblPr firstRow="1" bandRow="1">
                <a:tableStyleId>{7DF18680-E054-41AD-8BC1-D1AEF772440D}</a:tableStyleId>
              </a:tblPr>
              <a:tblGrid>
                <a:gridCol w="1771396"/>
                <a:gridCol w="1771396"/>
                <a:gridCol w="1771396"/>
                <a:gridCol w="1771396"/>
                <a:gridCol w="1771396"/>
              </a:tblGrid>
              <a:tr h="366632">
                <a:tc>
                  <a:txBody>
                    <a:bodyPr/>
                    <a:lstStyle/>
                    <a:p>
                      <a:endParaRPr lang="en-ZA" dirty="0"/>
                    </a:p>
                  </a:txBody>
                  <a:tcPr/>
                </a:tc>
                <a:tc>
                  <a:txBody>
                    <a:bodyPr/>
                    <a:lstStyle/>
                    <a:p>
                      <a:r>
                        <a:rPr lang="en-ZA" sz="1400" dirty="0" smtClean="0"/>
                        <a:t>2011/12</a:t>
                      </a:r>
                      <a:endParaRPr lang="en-ZA" sz="1400" dirty="0"/>
                    </a:p>
                  </a:txBody>
                  <a:tcPr/>
                </a:tc>
                <a:tc>
                  <a:txBody>
                    <a:bodyPr/>
                    <a:lstStyle/>
                    <a:p>
                      <a:r>
                        <a:rPr lang="en-ZA" sz="1400" dirty="0" smtClean="0"/>
                        <a:t>2012/13</a:t>
                      </a:r>
                      <a:endParaRPr lang="en-ZA" sz="1400" dirty="0"/>
                    </a:p>
                  </a:txBody>
                  <a:tcPr/>
                </a:tc>
                <a:tc>
                  <a:txBody>
                    <a:bodyPr/>
                    <a:lstStyle/>
                    <a:p>
                      <a:r>
                        <a:rPr lang="en-ZA" sz="1400" dirty="0" smtClean="0"/>
                        <a:t>2013/14</a:t>
                      </a:r>
                      <a:endParaRPr lang="en-ZA" sz="1400" dirty="0"/>
                    </a:p>
                  </a:txBody>
                  <a:tcPr/>
                </a:tc>
                <a:tc>
                  <a:txBody>
                    <a:bodyPr/>
                    <a:lstStyle/>
                    <a:p>
                      <a:r>
                        <a:rPr lang="en-ZA" sz="1400" dirty="0" smtClean="0"/>
                        <a:t>2014/15</a:t>
                      </a:r>
                      <a:endParaRPr lang="en-ZA" sz="1400" dirty="0"/>
                    </a:p>
                  </a:txBody>
                  <a:tcPr/>
                </a:tc>
              </a:tr>
              <a:tr h="305527">
                <a:tc>
                  <a:txBody>
                    <a:bodyPr/>
                    <a:lstStyle/>
                    <a:p>
                      <a:r>
                        <a:rPr lang="en-ZA" sz="1400" dirty="0" smtClean="0"/>
                        <a:t>#</a:t>
                      </a:r>
                      <a:r>
                        <a:rPr lang="en-ZA" sz="1400" baseline="0" dirty="0" smtClean="0"/>
                        <a:t> of audit findings</a:t>
                      </a:r>
                      <a:endParaRPr lang="en-ZA" sz="1400" dirty="0"/>
                    </a:p>
                  </a:txBody>
                  <a:tcPr/>
                </a:tc>
                <a:tc>
                  <a:txBody>
                    <a:bodyPr/>
                    <a:lstStyle/>
                    <a:p>
                      <a:pPr algn="r"/>
                      <a:r>
                        <a:rPr lang="en-ZA" sz="1400" dirty="0" smtClean="0"/>
                        <a:t>34</a:t>
                      </a:r>
                      <a:endParaRPr lang="en-ZA" sz="1400" dirty="0"/>
                    </a:p>
                  </a:txBody>
                  <a:tcPr/>
                </a:tc>
                <a:tc>
                  <a:txBody>
                    <a:bodyPr/>
                    <a:lstStyle/>
                    <a:p>
                      <a:pPr algn="r"/>
                      <a:r>
                        <a:rPr lang="en-ZA" sz="1400" dirty="0" smtClean="0"/>
                        <a:t>25</a:t>
                      </a:r>
                      <a:endParaRPr lang="en-ZA" sz="1400" dirty="0"/>
                    </a:p>
                  </a:txBody>
                  <a:tcPr/>
                </a:tc>
                <a:tc>
                  <a:txBody>
                    <a:bodyPr/>
                    <a:lstStyle/>
                    <a:p>
                      <a:pPr algn="r"/>
                      <a:r>
                        <a:rPr lang="en-ZA" sz="1400" dirty="0" smtClean="0"/>
                        <a:t>27</a:t>
                      </a:r>
                      <a:endParaRPr lang="en-ZA" sz="1400" dirty="0"/>
                    </a:p>
                  </a:txBody>
                  <a:tcPr/>
                </a:tc>
                <a:tc>
                  <a:txBody>
                    <a:bodyPr/>
                    <a:lstStyle/>
                    <a:p>
                      <a:pPr algn="r"/>
                      <a:r>
                        <a:rPr lang="en-ZA" sz="1400" dirty="0" smtClean="0"/>
                        <a:t>17</a:t>
                      </a:r>
                      <a:endParaRPr lang="en-ZA" sz="1400" dirty="0"/>
                    </a:p>
                  </a:txBody>
                  <a:tcPr/>
                </a:tc>
              </a:tr>
              <a:tr h="305527">
                <a:tc>
                  <a:txBody>
                    <a:bodyPr/>
                    <a:lstStyle/>
                    <a:p>
                      <a:r>
                        <a:rPr lang="en-ZA" sz="1400" dirty="0" smtClean="0"/>
                        <a:t>Audit</a:t>
                      </a:r>
                      <a:r>
                        <a:rPr lang="en-ZA" sz="1400" baseline="0" dirty="0" smtClean="0"/>
                        <a:t> Report</a:t>
                      </a:r>
                      <a:endParaRPr lang="en-ZA" sz="1400" dirty="0"/>
                    </a:p>
                  </a:txBody>
                  <a:tcPr/>
                </a:tc>
                <a:tc>
                  <a:txBody>
                    <a:bodyPr/>
                    <a:lstStyle/>
                    <a:p>
                      <a:pPr algn="r"/>
                      <a:r>
                        <a:rPr lang="en-ZA" sz="1400" dirty="0" smtClean="0"/>
                        <a:t>Unqualified</a:t>
                      </a:r>
                      <a:endParaRPr lang="en-ZA" sz="1400" dirty="0"/>
                    </a:p>
                  </a:txBody>
                  <a:tcPr/>
                </a:tc>
                <a:tc>
                  <a:txBody>
                    <a:bodyPr/>
                    <a:lstStyle/>
                    <a:p>
                      <a:pPr algn="r"/>
                      <a:r>
                        <a:rPr lang="en-ZA" sz="1400" dirty="0" smtClean="0"/>
                        <a:t>Unqualified</a:t>
                      </a:r>
                      <a:endParaRPr lang="en-ZA" sz="1400" dirty="0"/>
                    </a:p>
                  </a:txBody>
                  <a:tcPr/>
                </a:tc>
                <a:tc>
                  <a:txBody>
                    <a:bodyPr/>
                    <a:lstStyle/>
                    <a:p>
                      <a:pPr algn="r"/>
                      <a:r>
                        <a:rPr lang="en-ZA" sz="1400" dirty="0" smtClean="0"/>
                        <a:t>Unqualified</a:t>
                      </a:r>
                      <a:endParaRPr lang="en-ZA" sz="1400" dirty="0"/>
                    </a:p>
                  </a:txBody>
                  <a:tcPr/>
                </a:tc>
                <a:tc>
                  <a:txBody>
                    <a:bodyPr/>
                    <a:lstStyle/>
                    <a:p>
                      <a:pPr algn="r"/>
                      <a:r>
                        <a:rPr lang="en-ZA" sz="1400" dirty="0" smtClean="0"/>
                        <a:t>Unqualified</a:t>
                      </a:r>
                      <a:endParaRPr lang="en-ZA" sz="1400" dirty="0"/>
                    </a:p>
                  </a:txBody>
                  <a:tcPr/>
                </a:tc>
              </a:tr>
              <a:tr h="321548">
                <a:tc>
                  <a:txBody>
                    <a:bodyPr/>
                    <a:lstStyle/>
                    <a:p>
                      <a:r>
                        <a:rPr lang="en-ZA" sz="1400" dirty="0" smtClean="0"/>
                        <a:t>S</a:t>
                      </a:r>
                      <a:r>
                        <a:rPr lang="en-ZA" sz="1400" baseline="0" dirty="0" smtClean="0"/>
                        <a:t>CM matters</a:t>
                      </a:r>
                      <a:endParaRPr lang="en-ZA" sz="1400" dirty="0"/>
                    </a:p>
                  </a:txBody>
                  <a:tcPr/>
                </a:tc>
                <a:tc>
                  <a:txBody>
                    <a:bodyPr/>
                    <a:lstStyle/>
                    <a:p>
                      <a:pPr algn="r"/>
                      <a:r>
                        <a:rPr lang="en-ZA" sz="1400" dirty="0" smtClean="0"/>
                        <a:t>15</a:t>
                      </a:r>
                      <a:endParaRPr lang="en-ZA" sz="1400" dirty="0"/>
                    </a:p>
                  </a:txBody>
                  <a:tcPr/>
                </a:tc>
                <a:tc>
                  <a:txBody>
                    <a:bodyPr/>
                    <a:lstStyle/>
                    <a:p>
                      <a:pPr algn="r"/>
                      <a:r>
                        <a:rPr lang="en-ZA" sz="1400" dirty="0" smtClean="0"/>
                        <a:t>9</a:t>
                      </a:r>
                      <a:endParaRPr lang="en-ZA" sz="1400" dirty="0"/>
                    </a:p>
                  </a:txBody>
                  <a:tcPr/>
                </a:tc>
                <a:tc>
                  <a:txBody>
                    <a:bodyPr/>
                    <a:lstStyle/>
                    <a:p>
                      <a:pPr algn="r"/>
                      <a:r>
                        <a:rPr lang="en-ZA" sz="1400" dirty="0" smtClean="0"/>
                        <a:t>5</a:t>
                      </a:r>
                      <a:endParaRPr lang="en-ZA" sz="1400" dirty="0"/>
                    </a:p>
                  </a:txBody>
                  <a:tcPr/>
                </a:tc>
                <a:tc>
                  <a:txBody>
                    <a:bodyPr/>
                    <a:lstStyle/>
                    <a:p>
                      <a:pPr algn="r"/>
                      <a:r>
                        <a:rPr lang="en-ZA" sz="1400" dirty="0" smtClean="0"/>
                        <a:t>0</a:t>
                      </a:r>
                      <a:endParaRPr lang="en-ZA" sz="1400" dirty="0"/>
                    </a:p>
                  </a:txBody>
                  <a:tcPr/>
                </a:tc>
              </a:tr>
            </a:tbl>
          </a:graphicData>
        </a:graphic>
      </p:graphicFrame>
      <p:graphicFrame>
        <p:nvGraphicFramePr>
          <p:cNvPr id="8" name="Table 7"/>
          <p:cNvGraphicFramePr>
            <a:graphicFrameLocks noGrp="1"/>
          </p:cNvGraphicFramePr>
          <p:nvPr>
            <p:extLst/>
          </p:nvPr>
        </p:nvGraphicFramePr>
        <p:xfrm>
          <a:off x="107506" y="2896343"/>
          <a:ext cx="4867323" cy="3868205"/>
        </p:xfrm>
        <a:graphic>
          <a:graphicData uri="http://schemas.openxmlformats.org/drawingml/2006/table">
            <a:tbl>
              <a:tblPr firstRow="1" bandRow="1">
                <a:tableStyleId>{00A15C55-8517-42AA-B614-E9B94910E393}</a:tableStyleId>
              </a:tblPr>
              <a:tblGrid>
                <a:gridCol w="1728190"/>
                <a:gridCol w="1656184"/>
                <a:gridCol w="1482949"/>
              </a:tblGrid>
              <a:tr h="476518">
                <a:tc>
                  <a:txBody>
                    <a:bodyPr/>
                    <a:lstStyle/>
                    <a:p>
                      <a:r>
                        <a:rPr lang="en-ZA" sz="1400" dirty="0" smtClean="0"/>
                        <a:t>Description</a:t>
                      </a:r>
                      <a:endParaRPr lang="en-ZA" sz="1400" dirty="0"/>
                    </a:p>
                  </a:txBody>
                  <a:tcPr/>
                </a:tc>
                <a:tc>
                  <a:txBody>
                    <a:bodyPr/>
                    <a:lstStyle/>
                    <a:p>
                      <a:r>
                        <a:rPr lang="en-ZA" sz="1400" dirty="0" smtClean="0"/>
                        <a:t>2013/14</a:t>
                      </a:r>
                      <a:endParaRPr lang="en-ZA" sz="1400" dirty="0"/>
                    </a:p>
                  </a:txBody>
                  <a:tcPr/>
                </a:tc>
                <a:tc>
                  <a:txBody>
                    <a:bodyPr/>
                    <a:lstStyle/>
                    <a:p>
                      <a:r>
                        <a:rPr lang="en-ZA" sz="1400" dirty="0" smtClean="0"/>
                        <a:t>2014/15</a:t>
                      </a:r>
                      <a:endParaRPr lang="en-ZA" sz="1400" dirty="0"/>
                    </a:p>
                  </a:txBody>
                  <a:tcPr/>
                </a:tc>
              </a:tr>
              <a:tr h="1065158">
                <a:tc>
                  <a:txBody>
                    <a:bodyPr/>
                    <a:lstStyle/>
                    <a:p>
                      <a:r>
                        <a:rPr lang="en-ZA" sz="1400" dirty="0" smtClean="0"/>
                        <a:t>Leadership</a:t>
                      </a:r>
                      <a:endParaRPr lang="en-ZA" sz="1400" dirty="0"/>
                    </a:p>
                  </a:txBody>
                  <a:tcPr/>
                </a:tc>
                <a:tc>
                  <a:txBody>
                    <a:bodyPr/>
                    <a:lstStyle/>
                    <a:p>
                      <a:r>
                        <a:rPr lang="en-ZA" sz="1400" dirty="0" smtClean="0"/>
                        <a:t>2 Good</a:t>
                      </a:r>
                    </a:p>
                    <a:p>
                      <a:r>
                        <a:rPr lang="en-ZA" sz="1400" dirty="0" smtClean="0"/>
                        <a:t>2 Concerning</a:t>
                      </a:r>
                    </a:p>
                    <a:p>
                      <a:r>
                        <a:rPr lang="en-ZA" sz="1400" dirty="0" smtClean="0"/>
                        <a:t>2 Intervention required</a:t>
                      </a:r>
                      <a:endParaRPr lang="en-ZA" sz="1400" dirty="0"/>
                    </a:p>
                  </a:txBody>
                  <a:tcPr/>
                </a:tc>
                <a:tc>
                  <a:txBody>
                    <a:bodyPr/>
                    <a:lstStyle/>
                    <a:p>
                      <a:r>
                        <a:rPr lang="en-ZA" sz="1400" dirty="0" smtClean="0"/>
                        <a:t>5 Good</a:t>
                      </a:r>
                    </a:p>
                    <a:p>
                      <a:r>
                        <a:rPr lang="en-ZA" sz="1400" dirty="0" smtClean="0"/>
                        <a:t>1</a:t>
                      </a:r>
                      <a:r>
                        <a:rPr lang="en-ZA" sz="1400" baseline="0" dirty="0" smtClean="0"/>
                        <a:t> Concerning</a:t>
                      </a:r>
                      <a:endParaRPr lang="en-ZA" sz="1400" dirty="0"/>
                    </a:p>
                  </a:txBody>
                  <a:tcPr/>
                </a:tc>
              </a:tr>
              <a:tr h="1261371">
                <a:tc>
                  <a:txBody>
                    <a:bodyPr/>
                    <a:lstStyle/>
                    <a:p>
                      <a:r>
                        <a:rPr lang="en-ZA" sz="1400" dirty="0" smtClean="0"/>
                        <a:t>Financial and performance management</a:t>
                      </a:r>
                      <a:endParaRPr lang="en-ZA" sz="1400" dirty="0"/>
                    </a:p>
                  </a:txBody>
                  <a:tcPr/>
                </a:tc>
                <a:tc>
                  <a:txBody>
                    <a:bodyPr/>
                    <a:lstStyle/>
                    <a:p>
                      <a:r>
                        <a:rPr lang="en-ZA" sz="1400" dirty="0" smtClean="0"/>
                        <a:t>2 Good</a:t>
                      </a:r>
                    </a:p>
                    <a:p>
                      <a:r>
                        <a:rPr lang="en-ZA" sz="1400" dirty="0" smtClean="0"/>
                        <a:t>1 Concerning</a:t>
                      </a:r>
                    </a:p>
                    <a:p>
                      <a:r>
                        <a:rPr lang="en-ZA" sz="1400" dirty="0" smtClean="0"/>
                        <a:t>2 Intervention required</a:t>
                      </a:r>
                    </a:p>
                  </a:txBody>
                  <a:tcPr/>
                </a:tc>
                <a:tc>
                  <a:txBody>
                    <a:bodyPr/>
                    <a:lstStyle/>
                    <a:p>
                      <a:r>
                        <a:rPr lang="en-ZA" sz="1400" dirty="0" smtClean="0"/>
                        <a:t>3 Good</a:t>
                      </a:r>
                    </a:p>
                    <a:p>
                      <a:r>
                        <a:rPr lang="en-ZA" sz="1400" dirty="0" smtClean="0"/>
                        <a:t>2 Concerning</a:t>
                      </a:r>
                      <a:endParaRPr lang="en-ZA" sz="1400" dirty="0"/>
                    </a:p>
                  </a:txBody>
                  <a:tcPr/>
                </a:tc>
              </a:tr>
              <a:tr h="1065158">
                <a:tc>
                  <a:txBody>
                    <a:bodyPr/>
                    <a:lstStyle/>
                    <a:p>
                      <a:r>
                        <a:rPr lang="en-ZA" sz="1400" dirty="0" smtClean="0"/>
                        <a:t>Governance</a:t>
                      </a:r>
                      <a:endParaRPr lang="en-ZA" sz="1400" dirty="0"/>
                    </a:p>
                  </a:txBody>
                  <a:tcPr/>
                </a:tc>
                <a:tc>
                  <a:txBody>
                    <a:bodyPr/>
                    <a:lstStyle/>
                    <a:p>
                      <a:r>
                        <a:rPr lang="en-ZA" sz="1400" dirty="0" smtClean="0"/>
                        <a:t>1 Good</a:t>
                      </a:r>
                    </a:p>
                    <a:p>
                      <a:r>
                        <a:rPr lang="en-ZA" sz="1400" dirty="0" smtClean="0"/>
                        <a:t>1 Concerning</a:t>
                      </a:r>
                    </a:p>
                    <a:p>
                      <a:r>
                        <a:rPr lang="en-ZA" sz="1400" dirty="0" smtClean="0"/>
                        <a:t>1 Intervention required</a:t>
                      </a:r>
                    </a:p>
                  </a:txBody>
                  <a:tcPr/>
                </a:tc>
                <a:tc>
                  <a:txBody>
                    <a:bodyPr/>
                    <a:lstStyle/>
                    <a:p>
                      <a:r>
                        <a:rPr lang="en-ZA" sz="1400" dirty="0" smtClean="0"/>
                        <a:t>3 Good</a:t>
                      </a:r>
                      <a:endParaRPr lang="en-ZA" sz="1400" dirty="0"/>
                    </a:p>
                  </a:txBody>
                  <a:tcPr/>
                </a:tc>
              </a:tr>
            </a:tbl>
          </a:graphicData>
        </a:graphic>
      </p:graphicFrame>
      <p:sp>
        <p:nvSpPr>
          <p:cNvPr id="9" name="Title 1"/>
          <p:cNvSpPr txBox="1">
            <a:spLocks/>
          </p:cNvSpPr>
          <p:nvPr/>
        </p:nvSpPr>
        <p:spPr>
          <a:xfrm>
            <a:off x="203574" y="2448955"/>
            <a:ext cx="4656458" cy="447388"/>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kern="1200">
                <a:solidFill>
                  <a:schemeClr val="tx1"/>
                </a:solidFill>
                <a:latin typeface="+mj-lt"/>
                <a:ea typeface="+mj-ea"/>
                <a:cs typeface="+mj-cs"/>
              </a:defRPr>
            </a:lvl1pPr>
          </a:lstStyle>
          <a:p>
            <a:pPr algn="ctr" fontAlgn="auto">
              <a:spcAft>
                <a:spcPts val="0"/>
              </a:spcAft>
            </a:pPr>
            <a:r>
              <a:rPr lang="en-ZA" sz="1800" b="1" dirty="0" smtClean="0"/>
              <a:t>Status of Driver Controls-USAASA</a:t>
            </a:r>
            <a:endParaRPr lang="en-ZA" sz="1800" b="1" dirty="0"/>
          </a:p>
        </p:txBody>
      </p:sp>
      <p:sp>
        <p:nvSpPr>
          <p:cNvPr id="11" name="Content Placeholder 2"/>
          <p:cNvSpPr txBox="1">
            <a:spLocks/>
          </p:cNvSpPr>
          <p:nvPr/>
        </p:nvSpPr>
        <p:spPr>
          <a:xfrm>
            <a:off x="5012432" y="2876747"/>
            <a:ext cx="3936378" cy="3907395"/>
          </a:xfrm>
          <a:prstGeom prst="rect">
            <a:avLst/>
          </a:prstGeom>
          <a:solidFill>
            <a:schemeClr val="accent2">
              <a:lumMod val="40000"/>
              <a:lumOff val="6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Arial" charset="0"/>
              <a:buChar char="•"/>
              <a:defRPr/>
            </a:pPr>
            <a:r>
              <a:rPr lang="en-ZA" altLang="en-US" sz="1600" b="1" dirty="0" smtClean="0">
                <a:latin typeface="Arial" charset="0"/>
                <a:cs typeface="Arial" charset="0"/>
              </a:rPr>
              <a:t>Key audit findings - Financial </a:t>
            </a:r>
          </a:p>
          <a:p>
            <a:pPr lvl="1" fontAlgn="auto">
              <a:spcAft>
                <a:spcPts val="0"/>
              </a:spcAft>
              <a:buFont typeface="Arial" charset="0"/>
              <a:buChar char="•"/>
              <a:defRPr/>
            </a:pPr>
            <a:r>
              <a:rPr lang="en-ZA" sz="1400" dirty="0" smtClean="0"/>
              <a:t>Adjustments to the AFS</a:t>
            </a:r>
          </a:p>
          <a:p>
            <a:pPr marL="400050" lvl="1" indent="0" fontAlgn="auto">
              <a:spcAft>
                <a:spcPts val="0"/>
              </a:spcAft>
              <a:buFont typeface="Arial" charset="0"/>
              <a:buNone/>
              <a:defRPr/>
            </a:pPr>
            <a:r>
              <a:rPr lang="en-ZA" sz="1400" dirty="0" smtClean="0"/>
              <a:t>      - Key management personnel </a:t>
            </a:r>
          </a:p>
          <a:p>
            <a:pPr marL="400050" lvl="1" indent="0" fontAlgn="auto">
              <a:spcAft>
                <a:spcPts val="0"/>
              </a:spcAft>
              <a:buFont typeface="Arial" charset="0"/>
              <a:buNone/>
              <a:defRPr/>
            </a:pPr>
            <a:r>
              <a:rPr lang="en-ZA" sz="1400" dirty="0" smtClean="0"/>
              <a:t>      - Receivables</a:t>
            </a:r>
          </a:p>
          <a:p>
            <a:pPr marL="400050" lvl="1" indent="0" fontAlgn="auto">
              <a:spcAft>
                <a:spcPts val="0"/>
              </a:spcAft>
              <a:buFont typeface="Arial" charset="0"/>
              <a:buNone/>
              <a:defRPr/>
            </a:pPr>
            <a:r>
              <a:rPr lang="en-ZA" sz="1400" dirty="0" smtClean="0"/>
              <a:t>      - Revenue</a:t>
            </a:r>
          </a:p>
          <a:p>
            <a:pPr marL="400050" lvl="1" indent="0" fontAlgn="auto">
              <a:spcAft>
                <a:spcPts val="0"/>
              </a:spcAft>
              <a:buFont typeface="Arial" charset="0"/>
              <a:buNone/>
              <a:defRPr/>
            </a:pPr>
            <a:endParaRPr lang="en-ZA" sz="1400" dirty="0" smtClean="0"/>
          </a:p>
          <a:p>
            <a:pPr fontAlgn="auto">
              <a:spcAft>
                <a:spcPts val="0"/>
              </a:spcAft>
              <a:defRPr/>
            </a:pPr>
            <a:r>
              <a:rPr lang="en-ZA" sz="1600" b="1" dirty="0" smtClean="0"/>
              <a:t>Key audit findings – laws &amp; Regulation </a:t>
            </a:r>
          </a:p>
          <a:p>
            <a:pPr lvl="1" fontAlgn="auto">
              <a:spcAft>
                <a:spcPts val="0"/>
              </a:spcAft>
              <a:buFont typeface="Arial" charset="0"/>
              <a:buChar char="•"/>
              <a:defRPr/>
            </a:pPr>
            <a:r>
              <a:rPr lang="en-ZA" sz="1400" dirty="0" smtClean="0"/>
              <a:t>No explanation for deviations</a:t>
            </a:r>
          </a:p>
          <a:p>
            <a:pPr lvl="1" fontAlgn="auto">
              <a:spcAft>
                <a:spcPts val="0"/>
              </a:spcAft>
              <a:buFont typeface="Arial" charset="0"/>
              <a:buChar char="•"/>
              <a:defRPr/>
            </a:pPr>
            <a:r>
              <a:rPr lang="en-ZA" sz="1400" dirty="0" smtClean="0"/>
              <a:t>Consistency between APP &amp; APR</a:t>
            </a:r>
          </a:p>
          <a:p>
            <a:pPr marL="457200" lvl="1" indent="0" fontAlgn="auto">
              <a:spcAft>
                <a:spcPts val="0"/>
              </a:spcAft>
              <a:buNone/>
              <a:defRPr/>
            </a:pPr>
            <a:endParaRPr lang="en-ZA" sz="1400" dirty="0" smtClean="0"/>
          </a:p>
          <a:p>
            <a:pPr fontAlgn="auto">
              <a:spcAft>
                <a:spcPts val="0"/>
              </a:spcAft>
              <a:defRPr/>
            </a:pPr>
            <a:r>
              <a:rPr lang="en-ZA" altLang="en-US" sz="1600" b="1" dirty="0" smtClean="0"/>
              <a:t>Audit opinion </a:t>
            </a:r>
          </a:p>
          <a:p>
            <a:pPr marL="685800" lvl="1" fontAlgn="auto">
              <a:spcAft>
                <a:spcPts val="0"/>
              </a:spcAft>
              <a:buFont typeface="Arial" pitchFamily="34" charset="0"/>
              <a:buChar char="•"/>
              <a:defRPr/>
            </a:pPr>
            <a:r>
              <a:rPr lang="en-ZA" altLang="en-US" sz="1400" dirty="0" smtClean="0">
                <a:solidFill>
                  <a:schemeClr val="tx2"/>
                </a:solidFill>
              </a:rPr>
              <a:t>Unqualified with findings on compliance</a:t>
            </a:r>
          </a:p>
          <a:p>
            <a:pPr marL="0" indent="0" fontAlgn="auto">
              <a:spcAft>
                <a:spcPts val="0"/>
              </a:spcAft>
              <a:buNone/>
              <a:defRPr/>
            </a:pPr>
            <a:endParaRPr lang="en-ZA" sz="2800" dirty="0" smtClean="0"/>
          </a:p>
          <a:p>
            <a:pPr fontAlgn="auto">
              <a:spcAft>
                <a:spcPts val="0"/>
              </a:spcAft>
              <a:buFont typeface="Arial" charset="0"/>
              <a:buChar char="•"/>
              <a:defRPr/>
            </a:pPr>
            <a:endParaRPr lang="en-ZA" sz="2800" dirty="0" smtClean="0"/>
          </a:p>
          <a:p>
            <a:pPr fontAlgn="auto">
              <a:spcAft>
                <a:spcPts val="0"/>
              </a:spcAft>
              <a:buFont typeface="Arial" charset="0"/>
              <a:buChar char="•"/>
              <a:defRPr/>
            </a:pPr>
            <a:endParaRPr lang="en-ZA" sz="2800" dirty="0" smtClean="0"/>
          </a:p>
        </p:txBody>
      </p:sp>
      <p:pic>
        <p:nvPicPr>
          <p:cNvPr id="6" name="Picture 5"/>
          <p:cNvPicPr>
            <a:picLocks noChangeAspect="1"/>
          </p:cNvPicPr>
          <p:nvPr/>
        </p:nvPicPr>
        <p:blipFill>
          <a:blip r:embed="rId3"/>
          <a:stretch>
            <a:fillRect/>
          </a:stretch>
        </p:blipFill>
        <p:spPr>
          <a:xfrm>
            <a:off x="7952106" y="6165304"/>
            <a:ext cx="1191894" cy="673048"/>
          </a:xfrm>
          <a:prstGeom prst="rect">
            <a:avLst/>
          </a:prstGeom>
        </p:spPr>
      </p:pic>
    </p:spTree>
    <p:extLst>
      <p:ext uri="{BB962C8B-B14F-4D97-AF65-F5344CB8AC3E}">
        <p14:creationId xmlns:p14="http://schemas.microsoft.com/office/powerpoint/2010/main" val="6051300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19256" cy="620688"/>
          </a:xfrm>
        </p:spPr>
        <p:txBody>
          <a:bodyPr>
            <a:normAutofit/>
          </a:bodyPr>
          <a:lstStyle/>
          <a:p>
            <a:pPr algn="ctr"/>
            <a:r>
              <a:rPr lang="en-ZA" sz="1800" b="1" dirty="0" smtClean="0"/>
              <a:t>USAF </a:t>
            </a:r>
            <a:r>
              <a:rPr lang="en-ZA" sz="1800" b="1" dirty="0"/>
              <a:t>Annual Performance </a:t>
            </a:r>
            <a:r>
              <a:rPr lang="en-ZA" sz="1800" b="1" dirty="0" smtClean="0"/>
              <a:t>Overview Incl. DTT &amp; Excl. DTT </a:t>
            </a:r>
            <a:endParaRPr lang="en-ZA" sz="1800" b="1" dirty="0"/>
          </a:p>
        </p:txBody>
      </p:sp>
      <p:graphicFrame>
        <p:nvGraphicFramePr>
          <p:cNvPr id="5" name="Content Placeholder 3"/>
          <p:cNvGraphicFramePr>
            <a:graphicFrameLocks/>
          </p:cNvGraphicFramePr>
          <p:nvPr>
            <p:extLst>
              <p:ext uri="{D42A27DB-BD31-4B8C-83A1-F6EECF244321}">
                <p14:modId xmlns:p14="http://schemas.microsoft.com/office/powerpoint/2010/main" val="1749953419"/>
              </p:ext>
            </p:extLst>
          </p:nvPr>
        </p:nvGraphicFramePr>
        <p:xfrm>
          <a:off x="4355976" y="620688"/>
          <a:ext cx="4778879" cy="2987525"/>
        </p:xfrm>
        <a:graphic>
          <a:graphicData uri="http://schemas.openxmlformats.org/drawingml/2006/table">
            <a:tbl>
              <a:tblPr firstRow="1" bandRow="1">
                <a:tableStyleId>{91EBBBCC-DAD2-459C-BE2E-F6DE35CF9A28}</a:tableStyleId>
              </a:tblPr>
              <a:tblGrid>
                <a:gridCol w="936105"/>
                <a:gridCol w="864096"/>
                <a:gridCol w="792088"/>
                <a:gridCol w="720080"/>
                <a:gridCol w="740161"/>
                <a:gridCol w="726349"/>
              </a:tblGrid>
              <a:tr h="352090">
                <a:tc gridSpan="6">
                  <a:txBody>
                    <a:bodyPr/>
                    <a:lstStyle/>
                    <a:p>
                      <a:pPr algn="ctr"/>
                      <a:r>
                        <a:rPr lang="en-ZA" sz="1400" baseline="0" dirty="0" smtClean="0"/>
                        <a:t>Synopsis of  USAF  Annual Performance </a:t>
                      </a:r>
                      <a:endParaRPr lang="en-ZA" sz="1400" b="1" dirty="0"/>
                    </a:p>
                  </a:txBody>
                  <a:tcPr/>
                </a:tc>
                <a:tc hMerge="1">
                  <a:txBody>
                    <a:bodyPr/>
                    <a:lstStyle/>
                    <a:p>
                      <a:pPr algn="ctr"/>
                      <a:endParaRPr lang="en-ZA" sz="1200" b="0" dirty="0"/>
                    </a:p>
                  </a:txBody>
                  <a:tcPr/>
                </a:tc>
                <a:tc hMerge="1">
                  <a:txBody>
                    <a:bodyPr/>
                    <a:lstStyle/>
                    <a:p>
                      <a:pPr algn="ctr"/>
                      <a:endParaRPr lang="en-ZA" sz="1200" b="0" dirty="0"/>
                    </a:p>
                  </a:txBody>
                  <a:tcPr/>
                </a:tc>
                <a:tc hMerge="1">
                  <a:txBody>
                    <a:bodyPr/>
                    <a:lstStyle/>
                    <a:p>
                      <a:pPr algn="ctr"/>
                      <a:endParaRPr lang="en-ZA" sz="1200" b="0" dirty="0"/>
                    </a:p>
                  </a:txBody>
                  <a:tcPr/>
                </a:tc>
                <a:tc hMerge="1">
                  <a:txBody>
                    <a:bodyPr/>
                    <a:lstStyle/>
                    <a:p>
                      <a:pPr algn="ctr"/>
                      <a:endParaRPr lang="en-ZA" sz="1200" b="0" dirty="0"/>
                    </a:p>
                  </a:txBody>
                  <a:tcPr/>
                </a:tc>
                <a:tc hMerge="1">
                  <a:txBody>
                    <a:bodyPr/>
                    <a:lstStyle/>
                    <a:p>
                      <a:pPr algn="ctr"/>
                      <a:endParaRPr lang="en-ZA" sz="1200" b="0" dirty="0"/>
                    </a:p>
                  </a:txBody>
                  <a:tcPr/>
                </a:tc>
              </a:tr>
              <a:tr h="872046">
                <a:tc>
                  <a:txBody>
                    <a:bodyPr/>
                    <a:lstStyle/>
                    <a:p>
                      <a:pPr algn="ctr"/>
                      <a:r>
                        <a:rPr lang="en-ZA" sz="1050" b="0" dirty="0" smtClean="0"/>
                        <a:t>Projects</a:t>
                      </a:r>
                      <a:r>
                        <a:rPr lang="en-ZA" sz="1050" b="0" baseline="0" dirty="0" smtClean="0"/>
                        <a:t> </a:t>
                      </a:r>
                      <a:endParaRPr lang="en-ZA" sz="1050" b="0" dirty="0"/>
                    </a:p>
                  </a:txBody>
                  <a:tcPr/>
                </a:tc>
                <a:tc>
                  <a:txBody>
                    <a:bodyPr/>
                    <a:lstStyle/>
                    <a:p>
                      <a:pPr algn="ctr"/>
                      <a:r>
                        <a:rPr lang="en-ZA" sz="1050" dirty="0" smtClean="0"/>
                        <a:t>Total number </a:t>
                      </a:r>
                      <a:r>
                        <a:rPr lang="en-ZA" sz="1050" baseline="0" dirty="0" smtClean="0"/>
                        <a:t>of planned targets</a:t>
                      </a:r>
                      <a:endParaRPr lang="en-ZA" sz="1050" b="0" dirty="0"/>
                    </a:p>
                  </a:txBody>
                  <a:tcPr/>
                </a:tc>
                <a:tc>
                  <a:txBody>
                    <a:bodyPr/>
                    <a:lstStyle/>
                    <a:p>
                      <a:pPr algn="ctr"/>
                      <a:r>
                        <a:rPr lang="en-ZA" sz="1050" dirty="0" smtClean="0"/>
                        <a:t>Achieved</a:t>
                      </a:r>
                      <a:r>
                        <a:rPr lang="en-ZA" sz="1050" baseline="0" dirty="0" smtClean="0"/>
                        <a:t> targets</a:t>
                      </a:r>
                      <a:endParaRPr lang="en-ZA" sz="1050" b="0" dirty="0"/>
                    </a:p>
                  </a:txBody>
                  <a:tcPr/>
                </a:tc>
                <a:tc>
                  <a:txBody>
                    <a:bodyPr/>
                    <a:lstStyle/>
                    <a:p>
                      <a:pPr algn="ctr"/>
                      <a:r>
                        <a:rPr lang="en-ZA" sz="1050" dirty="0" smtClean="0"/>
                        <a:t>Partially achieved targets</a:t>
                      </a:r>
                      <a:endParaRPr lang="en-ZA" sz="1050" b="0" dirty="0"/>
                    </a:p>
                  </a:txBody>
                  <a:tcPr/>
                </a:tc>
                <a:tc>
                  <a:txBody>
                    <a:bodyPr/>
                    <a:lstStyle/>
                    <a:p>
                      <a:pPr algn="ctr"/>
                      <a:r>
                        <a:rPr lang="en-ZA" sz="1050" dirty="0" smtClean="0"/>
                        <a:t>Targets not </a:t>
                      </a:r>
                    </a:p>
                    <a:p>
                      <a:pPr algn="ctr"/>
                      <a:r>
                        <a:rPr lang="en-ZA" sz="1050" dirty="0" smtClean="0"/>
                        <a:t>achieved</a:t>
                      </a:r>
                      <a:endParaRPr lang="en-ZA" sz="1050" b="0" dirty="0"/>
                    </a:p>
                  </a:txBody>
                  <a:tcPr/>
                </a:tc>
                <a:tc>
                  <a:txBody>
                    <a:bodyPr/>
                    <a:lstStyle/>
                    <a:p>
                      <a:pPr algn="ctr"/>
                      <a:r>
                        <a:rPr lang="en-ZA" sz="1050" baseline="0" dirty="0" smtClean="0"/>
                        <a:t>%</a:t>
                      </a:r>
                    </a:p>
                    <a:p>
                      <a:pPr algn="ctr"/>
                      <a:r>
                        <a:rPr lang="en-ZA" sz="1050" baseline="0" dirty="0" smtClean="0"/>
                        <a:t>achievement</a:t>
                      </a:r>
                      <a:endParaRPr lang="en-ZA" sz="1050" b="0" dirty="0"/>
                    </a:p>
                  </a:txBody>
                  <a:tcPr/>
                </a:tc>
              </a:tr>
              <a:tr h="290474">
                <a:tc>
                  <a:txBody>
                    <a:bodyPr/>
                    <a:lstStyle/>
                    <a:p>
                      <a:pPr algn="l"/>
                      <a:r>
                        <a:rPr lang="en-ZA" sz="1050" b="1" dirty="0" smtClean="0"/>
                        <a:t>Broadband</a:t>
                      </a:r>
                      <a:endParaRPr lang="en-ZA" sz="1050" b="1" dirty="0"/>
                    </a:p>
                  </a:txBody>
                  <a:tcPr/>
                </a:tc>
                <a:tc>
                  <a:txBody>
                    <a:bodyPr/>
                    <a:lstStyle/>
                    <a:p>
                      <a:pPr algn="ctr"/>
                      <a:r>
                        <a:rPr lang="en-ZA" sz="1050" dirty="0" smtClean="0"/>
                        <a:t>1</a:t>
                      </a:r>
                      <a:endParaRPr lang="en-ZA" sz="1050" b="0" dirty="0"/>
                    </a:p>
                  </a:txBody>
                  <a:tcPr/>
                </a:tc>
                <a:tc>
                  <a:txBody>
                    <a:bodyPr/>
                    <a:lstStyle/>
                    <a:p>
                      <a:pPr algn="ctr"/>
                      <a:r>
                        <a:rPr lang="en-ZA" sz="1050" dirty="0" smtClean="0"/>
                        <a:t>0</a:t>
                      </a:r>
                      <a:endParaRPr lang="en-ZA" sz="1050" b="0" dirty="0"/>
                    </a:p>
                  </a:txBody>
                  <a:tcPr/>
                </a:tc>
                <a:tc>
                  <a:txBody>
                    <a:bodyPr/>
                    <a:lstStyle/>
                    <a:p>
                      <a:pPr algn="ctr"/>
                      <a:r>
                        <a:rPr lang="en-ZA" sz="1050" dirty="0" smtClean="0"/>
                        <a:t>1</a:t>
                      </a:r>
                      <a:endParaRPr lang="en-ZA" sz="1050" b="0" dirty="0"/>
                    </a:p>
                  </a:txBody>
                  <a:tcPr/>
                </a:tc>
                <a:tc>
                  <a:txBody>
                    <a:bodyPr/>
                    <a:lstStyle/>
                    <a:p>
                      <a:pPr algn="ctr"/>
                      <a:r>
                        <a:rPr lang="en-ZA" sz="1050" dirty="0" smtClean="0"/>
                        <a:t>0</a:t>
                      </a:r>
                      <a:endParaRPr lang="en-ZA" sz="1050" b="0" dirty="0"/>
                    </a:p>
                  </a:txBody>
                  <a:tcPr/>
                </a:tc>
                <a:tc>
                  <a:txBody>
                    <a:bodyPr/>
                    <a:lstStyle/>
                    <a:p>
                      <a:pPr algn="ctr"/>
                      <a:r>
                        <a:rPr lang="en-ZA" sz="1050" dirty="0" smtClean="0"/>
                        <a:t>0%</a:t>
                      </a:r>
                      <a:endParaRPr lang="en-ZA" sz="1050" b="0" dirty="0"/>
                    </a:p>
                  </a:txBody>
                  <a:tcPr/>
                </a:tc>
              </a:tr>
              <a:tr h="475321">
                <a:tc>
                  <a:txBody>
                    <a:bodyPr/>
                    <a:lstStyle/>
                    <a:p>
                      <a:pPr algn="l"/>
                      <a:r>
                        <a:rPr lang="en-ZA" sz="1050" b="1" dirty="0" smtClean="0"/>
                        <a:t>Schools</a:t>
                      </a:r>
                      <a:r>
                        <a:rPr lang="en-ZA" sz="1050" b="1" baseline="0" dirty="0" smtClean="0"/>
                        <a:t> connectivity </a:t>
                      </a:r>
                      <a:endParaRPr lang="en-ZA" sz="1050" b="1" dirty="0">
                        <a:solidFill>
                          <a:schemeClr val="tx1"/>
                        </a:solidFill>
                      </a:endParaRPr>
                    </a:p>
                  </a:txBody>
                  <a:tcPr/>
                </a:tc>
                <a:tc>
                  <a:txBody>
                    <a:bodyPr/>
                    <a:lstStyle/>
                    <a:p>
                      <a:pPr algn="ctr"/>
                      <a:r>
                        <a:rPr lang="en-ZA" sz="1050" dirty="0" smtClean="0"/>
                        <a:t>1</a:t>
                      </a:r>
                      <a:endParaRPr lang="en-ZA" sz="1050" dirty="0">
                        <a:solidFill>
                          <a:schemeClr val="tx1"/>
                        </a:solidFill>
                      </a:endParaRPr>
                    </a:p>
                  </a:txBody>
                  <a:tcPr/>
                </a:tc>
                <a:tc>
                  <a:txBody>
                    <a:bodyPr/>
                    <a:lstStyle/>
                    <a:p>
                      <a:pPr algn="ctr"/>
                      <a:r>
                        <a:rPr lang="en-ZA" sz="1050" dirty="0" smtClean="0"/>
                        <a:t>1</a:t>
                      </a:r>
                      <a:endParaRPr lang="en-ZA" sz="1050" dirty="0">
                        <a:solidFill>
                          <a:schemeClr val="tx1"/>
                        </a:solidFill>
                      </a:endParaRPr>
                    </a:p>
                  </a:txBody>
                  <a:tcPr/>
                </a:tc>
                <a:tc>
                  <a:txBody>
                    <a:bodyPr/>
                    <a:lstStyle/>
                    <a:p>
                      <a:pPr algn="ctr"/>
                      <a:r>
                        <a:rPr lang="en-ZA" sz="1050" dirty="0" smtClean="0"/>
                        <a:t> 0</a:t>
                      </a:r>
                      <a:endParaRPr lang="en-ZA" sz="1050" dirty="0">
                        <a:solidFill>
                          <a:schemeClr val="tx1"/>
                        </a:solidFill>
                      </a:endParaRPr>
                    </a:p>
                  </a:txBody>
                  <a:tcPr/>
                </a:tc>
                <a:tc>
                  <a:txBody>
                    <a:bodyPr/>
                    <a:lstStyle/>
                    <a:p>
                      <a:pPr algn="ctr"/>
                      <a:r>
                        <a:rPr lang="en-ZA" sz="1050" dirty="0" smtClean="0"/>
                        <a:t>0</a:t>
                      </a:r>
                      <a:endParaRPr lang="en-ZA" sz="1050" dirty="0">
                        <a:solidFill>
                          <a:schemeClr val="tx1"/>
                        </a:solidFill>
                      </a:endParaRPr>
                    </a:p>
                  </a:txBody>
                  <a:tcPr/>
                </a:tc>
                <a:tc>
                  <a:txBody>
                    <a:bodyPr/>
                    <a:lstStyle/>
                    <a:p>
                      <a:pPr algn="ctr"/>
                      <a:r>
                        <a:rPr lang="en-ZA" sz="1050" dirty="0" smtClean="0"/>
                        <a:t>100%</a:t>
                      </a:r>
                      <a:endParaRPr lang="en-ZA" sz="1050" dirty="0">
                        <a:solidFill>
                          <a:schemeClr val="tx1"/>
                        </a:solidFill>
                      </a:endParaRPr>
                    </a:p>
                  </a:txBody>
                  <a:tcPr/>
                </a:tc>
              </a:tr>
              <a:tr h="295640">
                <a:tc>
                  <a:txBody>
                    <a:bodyPr/>
                    <a:lstStyle/>
                    <a:p>
                      <a:pPr algn="l"/>
                      <a:r>
                        <a:rPr lang="en-ZA" sz="1050" b="1" baseline="0" dirty="0" smtClean="0"/>
                        <a:t>PWD</a:t>
                      </a:r>
                      <a:endParaRPr lang="en-ZA" sz="1050" b="1" dirty="0">
                        <a:solidFill>
                          <a:schemeClr val="tx1"/>
                        </a:solidFill>
                      </a:endParaRPr>
                    </a:p>
                  </a:txBody>
                  <a:tcPr/>
                </a:tc>
                <a:tc>
                  <a:txBody>
                    <a:bodyPr/>
                    <a:lstStyle/>
                    <a:p>
                      <a:pPr algn="ctr"/>
                      <a:r>
                        <a:rPr lang="en-ZA" sz="1050" dirty="0" smtClean="0"/>
                        <a:t>1</a:t>
                      </a:r>
                      <a:endParaRPr lang="en-ZA" sz="1050" dirty="0">
                        <a:solidFill>
                          <a:schemeClr val="tx1"/>
                        </a:solidFill>
                      </a:endParaRPr>
                    </a:p>
                  </a:txBody>
                  <a:tcPr/>
                </a:tc>
                <a:tc>
                  <a:txBody>
                    <a:bodyPr/>
                    <a:lstStyle/>
                    <a:p>
                      <a:pPr algn="ctr"/>
                      <a:r>
                        <a:rPr lang="en-ZA" sz="1050" dirty="0" smtClean="0"/>
                        <a:t>1</a:t>
                      </a:r>
                      <a:endParaRPr lang="en-ZA" sz="1050" dirty="0">
                        <a:solidFill>
                          <a:schemeClr val="tx1"/>
                        </a:solidFill>
                      </a:endParaRPr>
                    </a:p>
                  </a:txBody>
                  <a:tcPr/>
                </a:tc>
                <a:tc>
                  <a:txBody>
                    <a:bodyPr/>
                    <a:lstStyle/>
                    <a:p>
                      <a:pPr algn="ctr"/>
                      <a:r>
                        <a:rPr lang="en-ZA" sz="1050" dirty="0" smtClean="0"/>
                        <a:t>0</a:t>
                      </a:r>
                      <a:endParaRPr lang="en-ZA" sz="1050" dirty="0">
                        <a:solidFill>
                          <a:schemeClr val="tx1"/>
                        </a:solidFill>
                      </a:endParaRPr>
                    </a:p>
                  </a:txBody>
                  <a:tcPr/>
                </a:tc>
                <a:tc>
                  <a:txBody>
                    <a:bodyPr/>
                    <a:lstStyle/>
                    <a:p>
                      <a:pPr algn="ctr"/>
                      <a:r>
                        <a:rPr lang="en-ZA" sz="1050" dirty="0" smtClean="0"/>
                        <a:t>0</a:t>
                      </a:r>
                      <a:endParaRPr lang="en-ZA" sz="1050" dirty="0">
                        <a:solidFill>
                          <a:schemeClr val="tx1"/>
                        </a:solidFill>
                      </a:endParaRPr>
                    </a:p>
                  </a:txBody>
                  <a:tcPr/>
                </a:tc>
                <a:tc>
                  <a:txBody>
                    <a:bodyPr/>
                    <a:lstStyle/>
                    <a:p>
                      <a:pPr algn="ctr"/>
                      <a:r>
                        <a:rPr lang="en-ZA" sz="1050" dirty="0" smtClean="0"/>
                        <a:t>100%</a:t>
                      </a:r>
                      <a:endParaRPr lang="en-ZA" sz="1050" dirty="0">
                        <a:solidFill>
                          <a:schemeClr val="tx1"/>
                        </a:solidFill>
                      </a:endParaRPr>
                    </a:p>
                  </a:txBody>
                  <a:tcPr/>
                </a:tc>
              </a:tr>
              <a:tr h="290474">
                <a:tc>
                  <a:txBody>
                    <a:bodyPr/>
                    <a:lstStyle/>
                    <a:p>
                      <a:pPr algn="l"/>
                      <a:r>
                        <a:rPr lang="en-ZA" sz="1050" b="1" dirty="0" smtClean="0"/>
                        <a:t>BDM</a:t>
                      </a:r>
                      <a:endParaRPr lang="en-ZA" sz="1050" b="1" dirty="0"/>
                    </a:p>
                  </a:txBody>
                  <a:tcPr/>
                </a:tc>
                <a:tc>
                  <a:txBody>
                    <a:bodyPr/>
                    <a:lstStyle/>
                    <a:p>
                      <a:pPr algn="ctr"/>
                      <a:r>
                        <a:rPr lang="en-ZA" sz="1050" dirty="0" smtClean="0"/>
                        <a:t>1</a:t>
                      </a:r>
                      <a:endParaRPr lang="en-ZA" sz="1050" dirty="0"/>
                    </a:p>
                  </a:txBody>
                  <a:tcPr/>
                </a:tc>
                <a:tc>
                  <a:txBody>
                    <a:bodyPr/>
                    <a:lstStyle/>
                    <a:p>
                      <a:pPr algn="ctr"/>
                      <a:r>
                        <a:rPr lang="en-ZA" sz="1050" dirty="0" smtClean="0"/>
                        <a:t>0</a:t>
                      </a:r>
                      <a:endParaRPr lang="en-ZA" sz="1050" dirty="0"/>
                    </a:p>
                  </a:txBody>
                  <a:tcPr/>
                </a:tc>
                <a:tc>
                  <a:txBody>
                    <a:bodyPr/>
                    <a:lstStyle/>
                    <a:p>
                      <a:pPr algn="ctr"/>
                      <a:r>
                        <a:rPr lang="en-ZA" sz="1050" dirty="0" smtClean="0"/>
                        <a:t>0</a:t>
                      </a:r>
                      <a:endParaRPr lang="en-ZA" sz="1050" dirty="0"/>
                    </a:p>
                  </a:txBody>
                  <a:tcPr/>
                </a:tc>
                <a:tc>
                  <a:txBody>
                    <a:bodyPr/>
                    <a:lstStyle/>
                    <a:p>
                      <a:pPr algn="ctr"/>
                      <a:r>
                        <a:rPr lang="en-ZA" sz="1050" dirty="0" smtClean="0"/>
                        <a:t>1</a:t>
                      </a:r>
                      <a:endParaRPr lang="en-ZA" sz="1050" dirty="0"/>
                    </a:p>
                  </a:txBody>
                  <a:tcPr/>
                </a:tc>
                <a:tc>
                  <a:txBody>
                    <a:bodyPr/>
                    <a:lstStyle/>
                    <a:p>
                      <a:pPr algn="ctr"/>
                      <a:r>
                        <a:rPr lang="en-ZA" sz="1050" dirty="0" smtClean="0"/>
                        <a:t>0%</a:t>
                      </a:r>
                      <a:endParaRPr lang="en-ZA" sz="1050" dirty="0"/>
                    </a:p>
                  </a:txBody>
                  <a:tcPr/>
                </a:tc>
              </a:tr>
              <a:tr h="290474">
                <a:tc>
                  <a:txBody>
                    <a:bodyPr/>
                    <a:lstStyle/>
                    <a:p>
                      <a:pPr algn="l"/>
                      <a:r>
                        <a:rPr lang="en-ZA" sz="1050" b="1" dirty="0" smtClean="0"/>
                        <a:t>Total Planned</a:t>
                      </a:r>
                      <a:endParaRPr lang="en-ZA" sz="1050" b="1" dirty="0"/>
                    </a:p>
                  </a:txBody>
                  <a:tcPr/>
                </a:tc>
                <a:tc>
                  <a:txBody>
                    <a:bodyPr/>
                    <a:lstStyle/>
                    <a:p>
                      <a:pPr algn="ctr"/>
                      <a:r>
                        <a:rPr lang="en-ZA" sz="1050" dirty="0" smtClean="0"/>
                        <a:t>4</a:t>
                      </a:r>
                      <a:endParaRPr lang="en-ZA" sz="1050" dirty="0">
                        <a:solidFill>
                          <a:schemeClr val="tx1"/>
                        </a:solidFill>
                      </a:endParaRPr>
                    </a:p>
                  </a:txBody>
                  <a:tcPr/>
                </a:tc>
                <a:tc>
                  <a:txBody>
                    <a:bodyPr/>
                    <a:lstStyle/>
                    <a:p>
                      <a:pPr algn="ctr"/>
                      <a:r>
                        <a:rPr lang="en-ZA" sz="1050" dirty="0" smtClean="0"/>
                        <a:t>2</a:t>
                      </a:r>
                      <a:endParaRPr lang="en-ZA" sz="1050" dirty="0">
                        <a:solidFill>
                          <a:schemeClr val="tx1"/>
                        </a:solidFill>
                      </a:endParaRPr>
                    </a:p>
                  </a:txBody>
                  <a:tcPr/>
                </a:tc>
                <a:tc>
                  <a:txBody>
                    <a:bodyPr/>
                    <a:lstStyle/>
                    <a:p>
                      <a:pPr algn="ctr"/>
                      <a:r>
                        <a:rPr lang="en-ZA" sz="1050" dirty="0" smtClean="0"/>
                        <a:t>1</a:t>
                      </a:r>
                      <a:endParaRPr lang="en-ZA" sz="1050" dirty="0">
                        <a:solidFill>
                          <a:schemeClr val="tx1"/>
                        </a:solidFill>
                      </a:endParaRPr>
                    </a:p>
                  </a:txBody>
                  <a:tcPr/>
                </a:tc>
                <a:tc>
                  <a:txBody>
                    <a:bodyPr/>
                    <a:lstStyle/>
                    <a:p>
                      <a:pPr algn="ctr"/>
                      <a:r>
                        <a:rPr lang="en-ZA" sz="1050" dirty="0" smtClean="0"/>
                        <a:t>1</a:t>
                      </a:r>
                      <a:endParaRPr lang="en-ZA" sz="1050" dirty="0">
                        <a:solidFill>
                          <a:schemeClr val="tx1"/>
                        </a:solidFill>
                      </a:endParaRPr>
                    </a:p>
                  </a:txBody>
                  <a:tcPr/>
                </a:tc>
                <a:tc>
                  <a:txBody>
                    <a:bodyPr/>
                    <a:lstStyle/>
                    <a:p>
                      <a:pPr algn="ctr"/>
                      <a:r>
                        <a:rPr lang="en-ZA" sz="1050" dirty="0" smtClean="0"/>
                        <a:t>50%</a:t>
                      </a:r>
                      <a:endParaRPr lang="en-ZA" sz="1050" dirty="0">
                        <a:solidFill>
                          <a:schemeClr val="tx1"/>
                        </a:solidFill>
                      </a:endParaRPr>
                    </a:p>
                  </a:txBody>
                  <a:tcPr/>
                </a:tc>
              </a:tr>
            </a:tbl>
          </a:graphicData>
        </a:graphic>
      </p:graphicFrame>
      <p:graphicFrame>
        <p:nvGraphicFramePr>
          <p:cNvPr id="4" name="Chart 3"/>
          <p:cNvGraphicFramePr>
            <a:graphicFrameLocks/>
          </p:cNvGraphicFramePr>
          <p:nvPr>
            <p:extLst>
              <p:ext uri="{D42A27DB-BD31-4B8C-83A1-F6EECF244321}">
                <p14:modId xmlns:p14="http://schemas.microsoft.com/office/powerpoint/2010/main" val="864248634"/>
              </p:ext>
            </p:extLst>
          </p:nvPr>
        </p:nvGraphicFramePr>
        <p:xfrm>
          <a:off x="1" y="620688"/>
          <a:ext cx="4355975" cy="30243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extLst>
              <p:ext uri="{D42A27DB-BD31-4B8C-83A1-F6EECF244321}">
                <p14:modId xmlns:p14="http://schemas.microsoft.com/office/powerpoint/2010/main" val="532622287"/>
              </p:ext>
            </p:extLst>
          </p:nvPr>
        </p:nvGraphicFramePr>
        <p:xfrm>
          <a:off x="-1" y="3645022"/>
          <a:ext cx="4355977" cy="32129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ontent Placeholder 3"/>
          <p:cNvGraphicFramePr>
            <a:graphicFrameLocks/>
          </p:cNvGraphicFramePr>
          <p:nvPr>
            <p:extLst>
              <p:ext uri="{D42A27DB-BD31-4B8C-83A1-F6EECF244321}">
                <p14:modId xmlns:p14="http://schemas.microsoft.com/office/powerpoint/2010/main" val="4172343014"/>
              </p:ext>
            </p:extLst>
          </p:nvPr>
        </p:nvGraphicFramePr>
        <p:xfrm>
          <a:off x="4355976" y="3645020"/>
          <a:ext cx="4778879" cy="3212978"/>
        </p:xfrm>
        <a:graphic>
          <a:graphicData uri="http://schemas.openxmlformats.org/drawingml/2006/table">
            <a:tbl>
              <a:tblPr firstRow="1" bandRow="1">
                <a:tableStyleId>{46F890A9-2807-4EBB-B81D-B2AA78EC7F39}</a:tableStyleId>
              </a:tblPr>
              <a:tblGrid>
                <a:gridCol w="936104"/>
                <a:gridCol w="864096"/>
                <a:gridCol w="720080"/>
                <a:gridCol w="792088"/>
                <a:gridCol w="740159"/>
                <a:gridCol w="726352"/>
              </a:tblGrid>
              <a:tr h="331241">
                <a:tc gridSpan="6">
                  <a:txBody>
                    <a:bodyPr/>
                    <a:lstStyle/>
                    <a:p>
                      <a:pPr algn="ctr"/>
                      <a:r>
                        <a:rPr lang="en-ZA" sz="1400" baseline="0" dirty="0" smtClean="0"/>
                        <a:t>Synopsis of  USAF Annual Performance </a:t>
                      </a:r>
                      <a:endParaRPr lang="en-ZA" sz="1400" b="1" dirty="0"/>
                    </a:p>
                  </a:txBody>
                  <a:tcPr/>
                </a:tc>
                <a:tc hMerge="1">
                  <a:txBody>
                    <a:bodyPr/>
                    <a:lstStyle/>
                    <a:p>
                      <a:pPr algn="ctr"/>
                      <a:endParaRPr lang="en-ZA" sz="1200" b="0" dirty="0"/>
                    </a:p>
                  </a:txBody>
                  <a:tcPr/>
                </a:tc>
                <a:tc hMerge="1">
                  <a:txBody>
                    <a:bodyPr/>
                    <a:lstStyle/>
                    <a:p>
                      <a:pPr algn="ctr"/>
                      <a:endParaRPr lang="en-ZA" sz="1200" b="0" dirty="0"/>
                    </a:p>
                  </a:txBody>
                  <a:tcPr/>
                </a:tc>
                <a:tc hMerge="1">
                  <a:txBody>
                    <a:bodyPr/>
                    <a:lstStyle/>
                    <a:p>
                      <a:pPr algn="ctr"/>
                      <a:endParaRPr lang="en-ZA" sz="1200" b="0" dirty="0"/>
                    </a:p>
                  </a:txBody>
                  <a:tcPr/>
                </a:tc>
                <a:tc hMerge="1">
                  <a:txBody>
                    <a:bodyPr/>
                    <a:lstStyle/>
                    <a:p>
                      <a:pPr algn="ctr"/>
                      <a:endParaRPr lang="en-ZA" sz="1200" b="0" dirty="0"/>
                    </a:p>
                  </a:txBody>
                  <a:tcPr/>
                </a:tc>
                <a:tc hMerge="1">
                  <a:txBody>
                    <a:bodyPr/>
                    <a:lstStyle/>
                    <a:p>
                      <a:pPr algn="ctr"/>
                      <a:endParaRPr lang="en-ZA" sz="1200" b="0" dirty="0"/>
                    </a:p>
                  </a:txBody>
                  <a:tcPr/>
                </a:tc>
              </a:tr>
              <a:tr h="981267">
                <a:tc>
                  <a:txBody>
                    <a:bodyPr/>
                    <a:lstStyle/>
                    <a:p>
                      <a:pPr algn="ctr"/>
                      <a:r>
                        <a:rPr lang="en-ZA" sz="1050" dirty="0" smtClean="0"/>
                        <a:t>Unit</a:t>
                      </a:r>
                      <a:endParaRPr lang="en-ZA" sz="1050" b="0" dirty="0"/>
                    </a:p>
                  </a:txBody>
                  <a:tcPr/>
                </a:tc>
                <a:tc>
                  <a:txBody>
                    <a:bodyPr/>
                    <a:lstStyle/>
                    <a:p>
                      <a:pPr algn="ctr"/>
                      <a:r>
                        <a:rPr lang="en-ZA" sz="1050" dirty="0" smtClean="0"/>
                        <a:t>Total number </a:t>
                      </a:r>
                      <a:r>
                        <a:rPr lang="en-ZA" sz="1050" baseline="0" dirty="0" smtClean="0"/>
                        <a:t>of planned targets</a:t>
                      </a:r>
                      <a:endParaRPr lang="en-ZA" sz="1050" b="0" dirty="0"/>
                    </a:p>
                  </a:txBody>
                  <a:tcPr/>
                </a:tc>
                <a:tc>
                  <a:txBody>
                    <a:bodyPr/>
                    <a:lstStyle/>
                    <a:p>
                      <a:pPr algn="ctr"/>
                      <a:r>
                        <a:rPr lang="en-ZA" sz="1050" dirty="0" smtClean="0"/>
                        <a:t>Achieved</a:t>
                      </a:r>
                      <a:r>
                        <a:rPr lang="en-ZA" sz="1050" baseline="0" dirty="0" smtClean="0"/>
                        <a:t> targets</a:t>
                      </a:r>
                      <a:endParaRPr lang="en-ZA" sz="1050" b="0" dirty="0"/>
                    </a:p>
                  </a:txBody>
                  <a:tcPr/>
                </a:tc>
                <a:tc>
                  <a:txBody>
                    <a:bodyPr/>
                    <a:lstStyle/>
                    <a:p>
                      <a:pPr algn="ctr"/>
                      <a:r>
                        <a:rPr lang="en-ZA" sz="1050" dirty="0" smtClean="0"/>
                        <a:t>Partially achieved targets</a:t>
                      </a:r>
                      <a:endParaRPr lang="en-ZA" sz="1050" b="0" dirty="0"/>
                    </a:p>
                  </a:txBody>
                  <a:tcPr/>
                </a:tc>
                <a:tc>
                  <a:txBody>
                    <a:bodyPr/>
                    <a:lstStyle/>
                    <a:p>
                      <a:pPr algn="ctr"/>
                      <a:r>
                        <a:rPr lang="en-ZA" sz="1050" dirty="0" smtClean="0"/>
                        <a:t>Targets not </a:t>
                      </a:r>
                    </a:p>
                    <a:p>
                      <a:pPr algn="ctr"/>
                      <a:r>
                        <a:rPr lang="en-ZA" sz="1050" dirty="0" smtClean="0"/>
                        <a:t>Achieved</a:t>
                      </a:r>
                      <a:endParaRPr lang="en-ZA" sz="1050" b="0" dirty="0"/>
                    </a:p>
                  </a:txBody>
                  <a:tcPr/>
                </a:tc>
                <a:tc>
                  <a:txBody>
                    <a:bodyPr/>
                    <a:lstStyle/>
                    <a:p>
                      <a:pPr algn="ctr"/>
                      <a:r>
                        <a:rPr lang="en-ZA" sz="1050" baseline="0" dirty="0" smtClean="0"/>
                        <a:t>%</a:t>
                      </a:r>
                    </a:p>
                    <a:p>
                      <a:pPr algn="ctr"/>
                      <a:r>
                        <a:rPr lang="en-ZA" sz="1050" baseline="0" dirty="0" smtClean="0"/>
                        <a:t>achievement</a:t>
                      </a:r>
                      <a:endParaRPr lang="en-ZA" sz="1050" b="0" dirty="0"/>
                    </a:p>
                  </a:txBody>
                  <a:tcPr/>
                </a:tc>
              </a:tr>
              <a:tr h="477165">
                <a:tc>
                  <a:txBody>
                    <a:bodyPr/>
                    <a:lstStyle/>
                    <a:p>
                      <a:pPr algn="l"/>
                      <a:r>
                        <a:rPr lang="en-ZA" sz="1050" b="1" dirty="0" smtClean="0"/>
                        <a:t>Broadband</a:t>
                      </a:r>
                      <a:endParaRPr lang="en-ZA" sz="1050" b="1" dirty="0"/>
                    </a:p>
                  </a:txBody>
                  <a:tcPr/>
                </a:tc>
                <a:tc>
                  <a:txBody>
                    <a:bodyPr/>
                    <a:lstStyle/>
                    <a:p>
                      <a:pPr algn="ctr"/>
                      <a:r>
                        <a:rPr lang="en-ZA" sz="1050" dirty="0" smtClean="0"/>
                        <a:t>1</a:t>
                      </a:r>
                      <a:endParaRPr lang="en-ZA" sz="1050" b="0" dirty="0"/>
                    </a:p>
                  </a:txBody>
                  <a:tcPr/>
                </a:tc>
                <a:tc>
                  <a:txBody>
                    <a:bodyPr/>
                    <a:lstStyle/>
                    <a:p>
                      <a:pPr algn="ctr"/>
                      <a:r>
                        <a:rPr lang="en-ZA" sz="1050" dirty="0" smtClean="0"/>
                        <a:t>0</a:t>
                      </a:r>
                      <a:endParaRPr lang="en-ZA" sz="1050" b="0" dirty="0"/>
                    </a:p>
                  </a:txBody>
                  <a:tcPr/>
                </a:tc>
                <a:tc>
                  <a:txBody>
                    <a:bodyPr/>
                    <a:lstStyle/>
                    <a:p>
                      <a:pPr algn="ctr"/>
                      <a:r>
                        <a:rPr lang="en-ZA" sz="1050" dirty="0" smtClean="0"/>
                        <a:t>1</a:t>
                      </a:r>
                      <a:endParaRPr lang="en-ZA" sz="1050" b="0" dirty="0"/>
                    </a:p>
                  </a:txBody>
                  <a:tcPr/>
                </a:tc>
                <a:tc>
                  <a:txBody>
                    <a:bodyPr/>
                    <a:lstStyle/>
                    <a:p>
                      <a:pPr algn="ctr"/>
                      <a:r>
                        <a:rPr lang="en-ZA" sz="1050" dirty="0" smtClean="0"/>
                        <a:t>0</a:t>
                      </a:r>
                      <a:endParaRPr lang="en-ZA" sz="1050" b="0" dirty="0"/>
                    </a:p>
                  </a:txBody>
                  <a:tcPr/>
                </a:tc>
                <a:tc>
                  <a:txBody>
                    <a:bodyPr/>
                    <a:lstStyle/>
                    <a:p>
                      <a:pPr algn="ctr"/>
                      <a:r>
                        <a:rPr lang="en-ZA" sz="1050" dirty="0" smtClean="0"/>
                        <a:t>0%</a:t>
                      </a:r>
                      <a:endParaRPr lang="en-ZA" sz="1050" b="0" dirty="0"/>
                    </a:p>
                  </a:txBody>
                  <a:tcPr/>
                </a:tc>
              </a:tr>
              <a:tr h="607593">
                <a:tc>
                  <a:txBody>
                    <a:bodyPr/>
                    <a:lstStyle/>
                    <a:p>
                      <a:pPr algn="l"/>
                      <a:r>
                        <a:rPr lang="en-ZA" sz="1050" b="1" dirty="0" smtClean="0"/>
                        <a:t>Schools</a:t>
                      </a:r>
                      <a:r>
                        <a:rPr lang="en-ZA" sz="1050" b="1" baseline="0" dirty="0" smtClean="0"/>
                        <a:t> connectivity </a:t>
                      </a:r>
                      <a:endParaRPr lang="en-ZA" sz="1050" b="1" dirty="0">
                        <a:solidFill>
                          <a:schemeClr val="tx1"/>
                        </a:solidFill>
                      </a:endParaRPr>
                    </a:p>
                  </a:txBody>
                  <a:tcPr/>
                </a:tc>
                <a:tc>
                  <a:txBody>
                    <a:bodyPr/>
                    <a:lstStyle/>
                    <a:p>
                      <a:pPr algn="ctr"/>
                      <a:r>
                        <a:rPr lang="en-ZA" sz="1050" dirty="0" smtClean="0"/>
                        <a:t>1</a:t>
                      </a:r>
                      <a:endParaRPr lang="en-ZA" sz="1050" dirty="0">
                        <a:solidFill>
                          <a:schemeClr val="tx1"/>
                        </a:solidFill>
                      </a:endParaRPr>
                    </a:p>
                  </a:txBody>
                  <a:tcPr/>
                </a:tc>
                <a:tc>
                  <a:txBody>
                    <a:bodyPr/>
                    <a:lstStyle/>
                    <a:p>
                      <a:pPr algn="ctr"/>
                      <a:r>
                        <a:rPr lang="en-ZA" sz="1050" dirty="0" smtClean="0"/>
                        <a:t>1</a:t>
                      </a:r>
                      <a:endParaRPr lang="en-ZA" sz="1050" dirty="0">
                        <a:solidFill>
                          <a:schemeClr val="tx1"/>
                        </a:solidFill>
                      </a:endParaRPr>
                    </a:p>
                  </a:txBody>
                  <a:tcPr/>
                </a:tc>
                <a:tc>
                  <a:txBody>
                    <a:bodyPr/>
                    <a:lstStyle/>
                    <a:p>
                      <a:pPr algn="ctr"/>
                      <a:r>
                        <a:rPr lang="en-ZA" sz="1050" dirty="0" smtClean="0"/>
                        <a:t> 0</a:t>
                      </a:r>
                      <a:endParaRPr lang="en-ZA" sz="1050" dirty="0">
                        <a:solidFill>
                          <a:schemeClr val="tx1"/>
                        </a:solidFill>
                      </a:endParaRPr>
                    </a:p>
                  </a:txBody>
                  <a:tcPr/>
                </a:tc>
                <a:tc>
                  <a:txBody>
                    <a:bodyPr/>
                    <a:lstStyle/>
                    <a:p>
                      <a:pPr algn="ctr"/>
                      <a:r>
                        <a:rPr lang="en-ZA" sz="1050" dirty="0" smtClean="0"/>
                        <a:t>0</a:t>
                      </a:r>
                      <a:endParaRPr lang="en-ZA" sz="1050" dirty="0">
                        <a:solidFill>
                          <a:schemeClr val="tx1"/>
                        </a:solidFill>
                      </a:endParaRPr>
                    </a:p>
                  </a:txBody>
                  <a:tcPr/>
                </a:tc>
                <a:tc>
                  <a:txBody>
                    <a:bodyPr/>
                    <a:lstStyle/>
                    <a:p>
                      <a:pPr algn="ctr"/>
                      <a:r>
                        <a:rPr lang="en-ZA" sz="1050" dirty="0" smtClean="0"/>
                        <a:t>100%</a:t>
                      </a:r>
                      <a:endParaRPr lang="en-ZA" sz="1050" dirty="0">
                        <a:solidFill>
                          <a:schemeClr val="tx1"/>
                        </a:solidFill>
                      </a:endParaRPr>
                    </a:p>
                  </a:txBody>
                  <a:tcPr/>
                </a:tc>
              </a:tr>
              <a:tr h="338547">
                <a:tc>
                  <a:txBody>
                    <a:bodyPr/>
                    <a:lstStyle/>
                    <a:p>
                      <a:pPr algn="l"/>
                      <a:r>
                        <a:rPr lang="en-ZA" sz="1050" b="1" baseline="0" dirty="0" smtClean="0"/>
                        <a:t>PWD </a:t>
                      </a:r>
                      <a:endParaRPr lang="en-ZA" sz="1050" b="1" dirty="0">
                        <a:solidFill>
                          <a:schemeClr val="tx1"/>
                        </a:solidFill>
                      </a:endParaRPr>
                    </a:p>
                  </a:txBody>
                  <a:tcPr/>
                </a:tc>
                <a:tc>
                  <a:txBody>
                    <a:bodyPr/>
                    <a:lstStyle/>
                    <a:p>
                      <a:pPr algn="ctr"/>
                      <a:r>
                        <a:rPr lang="en-ZA" sz="1050" dirty="0" smtClean="0"/>
                        <a:t>1</a:t>
                      </a:r>
                      <a:endParaRPr lang="en-ZA" sz="1050" dirty="0">
                        <a:solidFill>
                          <a:schemeClr val="tx1"/>
                        </a:solidFill>
                      </a:endParaRPr>
                    </a:p>
                  </a:txBody>
                  <a:tcPr/>
                </a:tc>
                <a:tc>
                  <a:txBody>
                    <a:bodyPr/>
                    <a:lstStyle/>
                    <a:p>
                      <a:pPr algn="ctr"/>
                      <a:r>
                        <a:rPr lang="en-ZA" sz="1050" dirty="0" smtClean="0"/>
                        <a:t>1</a:t>
                      </a:r>
                      <a:endParaRPr lang="en-ZA" sz="1050" dirty="0">
                        <a:solidFill>
                          <a:schemeClr val="tx1"/>
                        </a:solidFill>
                      </a:endParaRPr>
                    </a:p>
                  </a:txBody>
                  <a:tcPr/>
                </a:tc>
                <a:tc>
                  <a:txBody>
                    <a:bodyPr/>
                    <a:lstStyle/>
                    <a:p>
                      <a:pPr algn="ctr"/>
                      <a:r>
                        <a:rPr lang="en-ZA" sz="1050" dirty="0" smtClean="0"/>
                        <a:t>0</a:t>
                      </a:r>
                      <a:endParaRPr lang="en-ZA" sz="1050" dirty="0">
                        <a:solidFill>
                          <a:schemeClr val="tx1"/>
                        </a:solidFill>
                      </a:endParaRPr>
                    </a:p>
                  </a:txBody>
                  <a:tcPr/>
                </a:tc>
                <a:tc>
                  <a:txBody>
                    <a:bodyPr/>
                    <a:lstStyle/>
                    <a:p>
                      <a:pPr algn="ctr"/>
                      <a:r>
                        <a:rPr lang="en-ZA" sz="1050" dirty="0" smtClean="0"/>
                        <a:t>0</a:t>
                      </a:r>
                      <a:endParaRPr lang="en-ZA" sz="1050" dirty="0">
                        <a:solidFill>
                          <a:schemeClr val="tx1"/>
                        </a:solidFill>
                      </a:endParaRPr>
                    </a:p>
                  </a:txBody>
                  <a:tcPr/>
                </a:tc>
                <a:tc>
                  <a:txBody>
                    <a:bodyPr/>
                    <a:lstStyle/>
                    <a:p>
                      <a:pPr algn="ctr"/>
                      <a:r>
                        <a:rPr lang="en-ZA" sz="1050" dirty="0" smtClean="0"/>
                        <a:t>100%</a:t>
                      </a:r>
                      <a:endParaRPr lang="en-ZA" sz="1050" dirty="0">
                        <a:solidFill>
                          <a:schemeClr val="tx1"/>
                        </a:solidFill>
                      </a:endParaRPr>
                    </a:p>
                  </a:txBody>
                  <a:tcPr/>
                </a:tc>
              </a:tr>
              <a:tr h="477165">
                <a:tc>
                  <a:txBody>
                    <a:bodyPr/>
                    <a:lstStyle/>
                    <a:p>
                      <a:pPr algn="l"/>
                      <a:r>
                        <a:rPr lang="en-ZA" sz="1050" b="1" dirty="0" smtClean="0"/>
                        <a:t>Total Planned</a:t>
                      </a:r>
                      <a:endParaRPr lang="en-ZA" sz="1050" b="1" dirty="0"/>
                    </a:p>
                  </a:txBody>
                  <a:tcPr/>
                </a:tc>
                <a:tc>
                  <a:txBody>
                    <a:bodyPr/>
                    <a:lstStyle/>
                    <a:p>
                      <a:pPr algn="ctr"/>
                      <a:r>
                        <a:rPr lang="en-ZA" sz="1050" dirty="0" smtClean="0"/>
                        <a:t>3</a:t>
                      </a:r>
                      <a:endParaRPr lang="en-ZA" sz="1050" dirty="0">
                        <a:solidFill>
                          <a:schemeClr val="tx1"/>
                        </a:solidFill>
                      </a:endParaRPr>
                    </a:p>
                  </a:txBody>
                  <a:tcPr/>
                </a:tc>
                <a:tc>
                  <a:txBody>
                    <a:bodyPr/>
                    <a:lstStyle/>
                    <a:p>
                      <a:pPr algn="ctr"/>
                      <a:r>
                        <a:rPr lang="en-ZA" sz="1050" dirty="0" smtClean="0"/>
                        <a:t>2</a:t>
                      </a:r>
                      <a:endParaRPr lang="en-ZA" sz="1050" dirty="0">
                        <a:solidFill>
                          <a:schemeClr val="tx1"/>
                        </a:solidFill>
                      </a:endParaRPr>
                    </a:p>
                  </a:txBody>
                  <a:tcPr/>
                </a:tc>
                <a:tc>
                  <a:txBody>
                    <a:bodyPr/>
                    <a:lstStyle/>
                    <a:p>
                      <a:pPr algn="ctr"/>
                      <a:r>
                        <a:rPr lang="en-ZA" sz="1050" dirty="0" smtClean="0"/>
                        <a:t>1</a:t>
                      </a:r>
                      <a:endParaRPr lang="en-ZA" sz="1050" dirty="0">
                        <a:solidFill>
                          <a:schemeClr val="tx1"/>
                        </a:solidFill>
                      </a:endParaRPr>
                    </a:p>
                  </a:txBody>
                  <a:tcPr/>
                </a:tc>
                <a:tc>
                  <a:txBody>
                    <a:bodyPr/>
                    <a:lstStyle/>
                    <a:p>
                      <a:pPr algn="ctr"/>
                      <a:r>
                        <a:rPr lang="en-ZA" sz="1050" dirty="0" smtClean="0"/>
                        <a:t>0</a:t>
                      </a:r>
                      <a:endParaRPr lang="en-ZA" sz="1050" dirty="0">
                        <a:solidFill>
                          <a:schemeClr val="tx1"/>
                        </a:solidFill>
                      </a:endParaRPr>
                    </a:p>
                  </a:txBody>
                  <a:tcPr/>
                </a:tc>
                <a:tc>
                  <a:txBody>
                    <a:bodyPr/>
                    <a:lstStyle/>
                    <a:p>
                      <a:pPr algn="ctr"/>
                      <a:r>
                        <a:rPr lang="en-ZA" sz="1050" dirty="0" smtClean="0"/>
                        <a:t>67%</a:t>
                      </a:r>
                      <a:endParaRPr lang="en-ZA" sz="1050" dirty="0">
                        <a:solidFill>
                          <a:schemeClr val="tx1"/>
                        </a:solidFill>
                      </a:endParaRPr>
                    </a:p>
                  </a:txBody>
                  <a:tcPr/>
                </a:tc>
              </a:tr>
            </a:tbl>
          </a:graphicData>
        </a:graphic>
      </p:graphicFrame>
    </p:spTree>
    <p:extLst>
      <p:ext uri="{BB962C8B-B14F-4D97-AF65-F5344CB8AC3E}">
        <p14:creationId xmlns:p14="http://schemas.microsoft.com/office/powerpoint/2010/main" val="40914737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591488"/>
            <a:ext cx="3635896" cy="389240"/>
          </a:xfrm>
          <a:solidFill>
            <a:schemeClr val="accent2"/>
          </a:solidFill>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ZA" dirty="0" smtClean="0">
                <a:solidFill>
                  <a:schemeClr val="bg1"/>
                </a:solidFill>
              </a:rPr>
              <a:t>Integrated Broadband  Projects </a:t>
            </a:r>
            <a:endParaRPr lang="en-ZA" dirty="0">
              <a:solidFill>
                <a:schemeClr val="bg1"/>
              </a:solidFill>
            </a:endParaRPr>
          </a:p>
        </p:txBody>
      </p:sp>
      <p:sp>
        <p:nvSpPr>
          <p:cNvPr id="5" name="Content Placeholder 4"/>
          <p:cNvSpPr>
            <a:spLocks noGrp="1"/>
          </p:cNvSpPr>
          <p:nvPr>
            <p:ph idx="1"/>
          </p:nvPr>
        </p:nvSpPr>
        <p:spPr>
          <a:xfrm>
            <a:off x="3657850" y="591488"/>
            <a:ext cx="5486150" cy="6237312"/>
          </a:xfrm>
          <a:solidFill>
            <a:schemeClr val="accent6"/>
          </a:solidFill>
        </p:spPr>
        <p:txBody>
          <a:bodyPr>
            <a:normAutofit/>
          </a:bodyPr>
          <a:lstStyle/>
          <a:p>
            <a:pPr marL="0" indent="0">
              <a:buNone/>
            </a:pPr>
            <a:r>
              <a:rPr lang="en-ZA" sz="1800" b="1" dirty="0" smtClean="0">
                <a:solidFill>
                  <a:schemeClr val="bg1"/>
                </a:solidFill>
              </a:rPr>
              <a:t>Broadband</a:t>
            </a:r>
            <a:r>
              <a:rPr lang="en-ZA" sz="1800" dirty="0" smtClean="0">
                <a:solidFill>
                  <a:schemeClr val="bg1"/>
                </a:solidFill>
              </a:rPr>
              <a:t> </a:t>
            </a:r>
          </a:p>
          <a:p>
            <a:pPr algn="just">
              <a:buFont typeface="Wingdings" panose="05000000000000000000" pitchFamily="2" charset="2"/>
              <a:buChar char="q"/>
            </a:pPr>
            <a:r>
              <a:rPr lang="en-ZA" sz="1400" dirty="0" smtClean="0">
                <a:solidFill>
                  <a:schemeClr val="bg1"/>
                </a:solidFill>
              </a:rPr>
              <a:t>Of the 2 designated broadband sites, Ratlou Local Municipality was installed in full while Joe Morolong Local Municipality installed in part.</a:t>
            </a:r>
          </a:p>
          <a:p>
            <a:pPr algn="just">
              <a:buFont typeface="Wingdings" panose="05000000000000000000" pitchFamily="2" charset="2"/>
              <a:buChar char="q"/>
            </a:pPr>
            <a:r>
              <a:rPr lang="en-ZA" sz="1400" dirty="0" smtClean="0">
                <a:solidFill>
                  <a:schemeClr val="bg1"/>
                </a:solidFill>
              </a:rPr>
              <a:t>Additional 63 connections effected on the new rolled network: 8 schools &amp; 18 clinics in Ratlou  (North West)  &amp; 10 schools and 27 clinics in Joe Morolong (Northen Cape)</a:t>
            </a:r>
            <a:endParaRPr lang="en-ZA" sz="1800" b="1" dirty="0" smtClean="0">
              <a:solidFill>
                <a:schemeClr val="bg1"/>
              </a:solidFill>
            </a:endParaRPr>
          </a:p>
          <a:p>
            <a:pPr marL="0" indent="0">
              <a:buNone/>
            </a:pPr>
            <a:r>
              <a:rPr lang="en-ZA" sz="1800" b="1" dirty="0" smtClean="0">
                <a:solidFill>
                  <a:schemeClr val="bg1"/>
                </a:solidFill>
              </a:rPr>
              <a:t>BDM</a:t>
            </a:r>
          </a:p>
          <a:p>
            <a:pPr algn="just">
              <a:buFont typeface="Wingdings" panose="05000000000000000000" pitchFamily="2" charset="2"/>
              <a:buChar char="q"/>
            </a:pPr>
            <a:r>
              <a:rPr lang="en-ZA" sz="1400" dirty="0" smtClean="0">
                <a:solidFill>
                  <a:schemeClr val="bg1"/>
                </a:solidFill>
              </a:rPr>
              <a:t>While </a:t>
            </a:r>
            <a:r>
              <a:rPr lang="en-ZA" sz="1400" dirty="0">
                <a:solidFill>
                  <a:schemeClr val="bg1"/>
                </a:solidFill>
              </a:rPr>
              <a:t>there was no achievement on this target as no orders were placed or processed in the </a:t>
            </a:r>
            <a:r>
              <a:rPr lang="en-ZA" sz="1400" dirty="0" smtClean="0">
                <a:solidFill>
                  <a:schemeClr val="bg1"/>
                </a:solidFill>
              </a:rPr>
              <a:t>2014 /15 financial year, </a:t>
            </a:r>
            <a:r>
              <a:rPr lang="en-ZA" sz="1400" dirty="0">
                <a:solidFill>
                  <a:schemeClr val="bg1"/>
                </a:solidFill>
              </a:rPr>
              <a:t>considerable work was undertaken in preparation for the eventual implementation of the project</a:t>
            </a:r>
            <a:endParaRPr lang="en-ZA" sz="1400" dirty="0" smtClean="0"/>
          </a:p>
          <a:p>
            <a:pPr marL="0" indent="0">
              <a:buNone/>
            </a:pPr>
            <a:endParaRPr lang="en-ZA" dirty="0" smtClean="0"/>
          </a:p>
          <a:p>
            <a:pPr marL="0" indent="0">
              <a:buNone/>
            </a:pPr>
            <a:endParaRPr lang="en-ZA" dirty="0"/>
          </a:p>
          <a:p>
            <a:pPr marL="0" indent="0">
              <a:buNone/>
            </a:pPr>
            <a:endParaRPr lang="en-ZA" dirty="0"/>
          </a:p>
        </p:txBody>
      </p:sp>
      <p:grpSp>
        <p:nvGrpSpPr>
          <p:cNvPr id="7" name="Group 6"/>
          <p:cNvGrpSpPr>
            <a:grpSpLocks/>
          </p:cNvGrpSpPr>
          <p:nvPr/>
        </p:nvGrpSpPr>
        <p:grpSpPr bwMode="auto">
          <a:xfrm>
            <a:off x="250144" y="892342"/>
            <a:ext cx="3168352" cy="3528392"/>
            <a:chOff x="122" y="818"/>
            <a:chExt cx="942" cy="905"/>
          </a:xfrm>
        </p:grpSpPr>
        <p:graphicFrame>
          <p:nvGraphicFramePr>
            <p:cNvPr id="8" name="Object 7"/>
            <p:cNvGraphicFramePr>
              <a:graphicFrameLocks noChangeAspect="1"/>
            </p:cNvGraphicFramePr>
            <p:nvPr>
              <p:extLst/>
            </p:nvPr>
          </p:nvGraphicFramePr>
          <p:xfrm>
            <a:off x="122" y="818"/>
            <a:ext cx="942" cy="905"/>
          </p:xfrm>
          <a:graphic>
            <a:graphicData uri="http://schemas.openxmlformats.org/presentationml/2006/ole">
              <mc:AlternateContent xmlns:mc="http://schemas.openxmlformats.org/markup-compatibility/2006">
                <mc:Choice xmlns:v="urn:schemas-microsoft-com:vml" Requires="v">
                  <p:oleObj spid="_x0000_s2140" name="CorelDRAW" r:id="rId4" imgW="4420080" imgH="4249440" progId="">
                    <p:embed/>
                  </p:oleObj>
                </mc:Choice>
                <mc:Fallback>
                  <p:oleObj name="CorelDRAW" r:id="rId4" imgW="4420080" imgH="424944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 y="818"/>
                          <a:ext cx="942" cy="905"/>
                        </a:xfrm>
                        <a:prstGeom prst="rect">
                          <a:avLst/>
                        </a:prstGeom>
                        <a:noFill/>
                        <a:ln>
                          <a:noFill/>
                        </a:ln>
                        <a:effectLst/>
                        <a:extLst>
                          <a:ext uri="{909E8E84-426E-40DD-AFC4-6F175D3DCCD1}">
                            <a14:hiddenFill xmlns:a14="http://schemas.microsoft.com/office/drawing/2010/main">
                              <a:solidFill>
                                <a:srgbClr val="000099"/>
                              </a:solidFill>
                            </a14:hiddenFill>
                          </a:ext>
                          <a:ext uri="{91240B29-F687-4F45-9708-019B960494DF}">
                            <a14:hiddenLine xmlns:a14="http://schemas.microsoft.com/office/drawing/2010/main" w="9525">
                              <a:solidFill>
                                <a:srgbClr val="B2B2B2"/>
                              </a:solidFill>
                              <a:miter lim="800000"/>
                              <a:headEnd/>
                              <a:tailEnd/>
                            </a14:hiddenLine>
                          </a:ext>
                          <a:ext uri="{AF507438-7753-43E0-B8FC-AC1667EBCBE1}">
                            <a14:hiddenEffects xmlns:a14="http://schemas.microsoft.com/office/drawing/2010/main">
                              <a:effectLst>
                                <a:outerShdw dist="53882" dir="2700000" algn="ctr" rotWithShape="0">
                                  <a:srgbClr val="808080"/>
                                </a:outerShdw>
                              </a:effectLst>
                            </a14:hiddenEffects>
                          </a:ext>
                        </a:extLst>
                      </p:spPr>
                    </p:pic>
                  </p:oleObj>
                </mc:Fallback>
              </mc:AlternateContent>
            </a:graphicData>
          </a:graphic>
        </p:graphicFrame>
        <p:sp>
          <p:nvSpPr>
            <p:cNvPr id="9" name="Text Box 8"/>
            <p:cNvSpPr txBox="1">
              <a:spLocks noChangeArrowheads="1"/>
            </p:cNvSpPr>
            <p:nvPr/>
          </p:nvSpPr>
          <p:spPr bwMode="auto">
            <a:xfrm>
              <a:off x="144" y="1099"/>
              <a:ext cx="899" cy="480"/>
            </a:xfrm>
            <a:prstGeom prst="rect">
              <a:avLst/>
            </a:prstGeom>
            <a:solidFill>
              <a:schemeClr val="accent2"/>
            </a:solidFill>
            <a:ln>
              <a:headEnd/>
              <a:tailEnd/>
            </a:ln>
          </p:spPr>
          <p:style>
            <a:lnRef idx="0">
              <a:schemeClr val="accent6"/>
            </a:lnRef>
            <a:fillRef idx="3">
              <a:schemeClr val="accent6"/>
            </a:fillRef>
            <a:effectRef idx="3">
              <a:schemeClr val="accent6"/>
            </a:effectRef>
            <a:fontRef idx="minor">
              <a:schemeClr val="lt1"/>
            </a:fontRef>
          </p:style>
          <p:txBody>
            <a:bodyPr tIns="0" anchor="ctr" anchorCtr="1">
              <a:noAutofit/>
            </a:bodyPr>
            <a:lstStyle/>
            <a:p>
              <a:pPr algn="ctr" eaLnBrk="0" hangingPunct="0">
                <a:spcBef>
                  <a:spcPct val="50000"/>
                </a:spcBef>
              </a:pPr>
              <a:r>
                <a:rPr lang="en-US" sz="1200" b="1" dirty="0" smtClean="0">
                  <a:solidFill>
                    <a:srgbClr val="000000"/>
                  </a:solidFill>
                </a:rPr>
                <a:t>Integrated Broadband  Programme </a:t>
              </a:r>
            </a:p>
            <a:p>
              <a:pPr algn="ctr" eaLnBrk="0" hangingPunct="0">
                <a:spcBef>
                  <a:spcPct val="50000"/>
                </a:spcBef>
              </a:pPr>
              <a:r>
                <a:rPr lang="en-US" sz="1200" dirty="0" smtClean="0">
                  <a:solidFill>
                    <a:srgbClr val="000000"/>
                  </a:solidFill>
                </a:rPr>
                <a:t>2 broadband sites at Local Municipality </a:t>
              </a:r>
            </a:p>
            <a:p>
              <a:pPr algn="ctr" eaLnBrk="0" hangingPunct="0">
                <a:spcBef>
                  <a:spcPct val="50000"/>
                </a:spcBef>
              </a:pPr>
              <a:r>
                <a:rPr lang="en-US" sz="1200" dirty="0">
                  <a:solidFill>
                    <a:srgbClr val="000000"/>
                  </a:solidFill>
                </a:rPr>
                <a:t>10 schools </a:t>
              </a:r>
              <a:r>
                <a:rPr lang="en-US" sz="1200" dirty="0" smtClean="0">
                  <a:solidFill>
                    <a:srgbClr val="000000"/>
                  </a:solidFill>
                </a:rPr>
                <a:t>from the mainstream and 5  schools for Persons with Disabilities connected to ICT services</a:t>
              </a:r>
            </a:p>
            <a:p>
              <a:pPr algn="ctr" eaLnBrk="0" hangingPunct="0">
                <a:spcBef>
                  <a:spcPct val="50000"/>
                </a:spcBef>
              </a:pPr>
              <a:r>
                <a:rPr lang="en-US" sz="1200" b="1" i="1" dirty="0" smtClean="0">
                  <a:solidFill>
                    <a:srgbClr val="000000"/>
                  </a:solidFill>
                </a:rPr>
                <a:t>Ratlou – North West</a:t>
              </a:r>
            </a:p>
            <a:p>
              <a:pPr algn="ctr" eaLnBrk="0" hangingPunct="0">
                <a:spcBef>
                  <a:spcPct val="50000"/>
                </a:spcBef>
              </a:pPr>
              <a:r>
                <a:rPr lang="en-US" sz="1200" b="1" i="1" dirty="0" smtClean="0">
                  <a:solidFill>
                    <a:srgbClr val="000000"/>
                  </a:solidFill>
                </a:rPr>
                <a:t>Joe Morolong – Northern Cape </a:t>
              </a:r>
              <a:endParaRPr lang="en-US" sz="1200" b="1" i="1" dirty="0">
                <a:solidFill>
                  <a:srgbClr val="000000"/>
                </a:solidFill>
              </a:endParaRPr>
            </a:p>
          </p:txBody>
        </p:sp>
      </p:grpSp>
      <p:sp>
        <p:nvSpPr>
          <p:cNvPr id="10" name="Title 1"/>
          <p:cNvSpPr txBox="1">
            <a:spLocks/>
          </p:cNvSpPr>
          <p:nvPr/>
        </p:nvSpPr>
        <p:spPr>
          <a:xfrm>
            <a:off x="0" y="0"/>
            <a:ext cx="8542784" cy="620688"/>
          </a:xfrm>
          <a:prstGeom prst="rect">
            <a:avLst/>
          </a:prstGeom>
        </p:spPr>
        <p:txBody>
          <a:bodyPr vert="horz" lIns="91440" tIns="45720" rIns="91440" bIns="45720" rtlCol="0" anchor="b">
            <a:norm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en-ZA" dirty="0" smtClean="0"/>
              <a:t>    </a:t>
            </a:r>
            <a:r>
              <a:rPr lang="en-ZA" sz="1700" dirty="0" smtClean="0"/>
              <a:t>Synopsis of USAF Annual Performance against the Pre-Determined Objectives   </a:t>
            </a:r>
            <a:endParaRPr lang="en-ZA" sz="1700" dirty="0"/>
          </a:p>
        </p:txBody>
      </p:sp>
      <p:sp>
        <p:nvSpPr>
          <p:cNvPr id="2" name="Text Placeholder 1"/>
          <p:cNvSpPr>
            <a:spLocks noGrp="1"/>
          </p:cNvSpPr>
          <p:nvPr>
            <p:ph type="body" sz="half" idx="2"/>
          </p:nvPr>
        </p:nvSpPr>
        <p:spPr>
          <a:xfrm>
            <a:off x="457200" y="4365104"/>
            <a:ext cx="3008313" cy="1944216"/>
          </a:xfrm>
        </p:spPr>
        <p:txBody>
          <a:bodyPr/>
          <a:lstStyle/>
          <a:p>
            <a:r>
              <a:rPr lang="en-ZA" dirty="0" smtClean="0"/>
              <a:t>BDM</a:t>
            </a:r>
            <a:endParaRPr lang="en-ZA" dirty="0"/>
          </a:p>
        </p:txBody>
      </p:sp>
      <p:grpSp>
        <p:nvGrpSpPr>
          <p:cNvPr id="11" name="Group 10"/>
          <p:cNvGrpSpPr>
            <a:grpSpLocks/>
          </p:cNvGrpSpPr>
          <p:nvPr/>
        </p:nvGrpSpPr>
        <p:grpSpPr bwMode="auto">
          <a:xfrm>
            <a:off x="325363" y="4292502"/>
            <a:ext cx="3093133" cy="2089725"/>
            <a:chOff x="-23" y="933"/>
            <a:chExt cx="1059" cy="1026"/>
          </a:xfrm>
        </p:grpSpPr>
        <p:graphicFrame>
          <p:nvGraphicFramePr>
            <p:cNvPr id="12" name="Object 11"/>
            <p:cNvGraphicFramePr>
              <a:graphicFrameLocks noChangeAspect="1"/>
            </p:cNvGraphicFramePr>
            <p:nvPr>
              <p:extLst/>
            </p:nvPr>
          </p:nvGraphicFramePr>
          <p:xfrm>
            <a:off x="32" y="1004"/>
            <a:ext cx="1004" cy="905"/>
          </p:xfrm>
          <a:graphic>
            <a:graphicData uri="http://schemas.openxmlformats.org/presentationml/2006/ole">
              <mc:AlternateContent xmlns:mc="http://schemas.openxmlformats.org/markup-compatibility/2006">
                <mc:Choice xmlns:v="urn:schemas-microsoft-com:vml" Requires="v">
                  <p:oleObj spid="_x0000_s2141" name="CorelDRAW" r:id="rId6" imgW="4420080" imgH="4249440" progId="">
                    <p:embed/>
                  </p:oleObj>
                </mc:Choice>
                <mc:Fallback>
                  <p:oleObj name="CorelDRAW" r:id="rId6" imgW="4420080" imgH="424944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 y="1004"/>
                          <a:ext cx="1004" cy="905"/>
                        </a:xfrm>
                        <a:prstGeom prst="rect">
                          <a:avLst/>
                        </a:prstGeom>
                        <a:noFill/>
                        <a:ln>
                          <a:noFill/>
                        </a:ln>
                        <a:effectLst/>
                        <a:extLst/>
                      </p:spPr>
                    </p:pic>
                  </p:oleObj>
                </mc:Fallback>
              </mc:AlternateContent>
            </a:graphicData>
          </a:graphic>
        </p:graphicFrame>
        <p:sp>
          <p:nvSpPr>
            <p:cNvPr id="13" name="Text Box 8"/>
            <p:cNvSpPr txBox="1">
              <a:spLocks noChangeArrowheads="1"/>
            </p:cNvSpPr>
            <p:nvPr/>
          </p:nvSpPr>
          <p:spPr bwMode="auto">
            <a:xfrm>
              <a:off x="-23" y="933"/>
              <a:ext cx="1047" cy="1026"/>
            </a:xfrm>
            <a:prstGeom prst="rect">
              <a:avLst/>
            </a:prstGeom>
            <a:solidFill>
              <a:schemeClr val="accent6">
                <a:lumMod val="60000"/>
                <a:lumOff val="40000"/>
              </a:schemeClr>
            </a:solidFill>
            <a:ln w="9525" algn="ctr">
              <a:noFill/>
              <a:miter lim="800000"/>
              <a:headEnd/>
              <a:tailEnd/>
            </a:ln>
            <a:effectLst/>
          </p:spPr>
          <p:txBody>
            <a:bodyPr anchor="ctr" anchorCtr="1">
              <a:noAutofit/>
            </a:bodyPr>
            <a:lstStyle/>
            <a:p>
              <a:pPr algn="ctr" eaLnBrk="0" hangingPunct="0">
                <a:spcBef>
                  <a:spcPct val="50000"/>
                </a:spcBef>
              </a:pPr>
              <a:r>
                <a:rPr lang="en-US" sz="1400" b="1" dirty="0" smtClean="0">
                  <a:solidFill>
                    <a:srgbClr val="000000"/>
                  </a:solidFill>
                </a:rPr>
                <a:t>Digital Broadcasting Migration</a:t>
              </a:r>
            </a:p>
            <a:p>
              <a:pPr algn="ctr" eaLnBrk="0" hangingPunct="0">
                <a:spcBef>
                  <a:spcPct val="50000"/>
                </a:spcBef>
              </a:pPr>
              <a:r>
                <a:rPr lang="en-US" sz="1200" dirty="0" smtClean="0">
                  <a:solidFill>
                    <a:srgbClr val="000000"/>
                  </a:solidFill>
                </a:rPr>
                <a:t>Finalisation of the Set Top Boxes </a:t>
              </a:r>
              <a:r>
                <a:rPr lang="en-US" sz="1200" dirty="0">
                  <a:solidFill>
                    <a:srgbClr val="000000"/>
                  </a:solidFill>
                </a:rPr>
                <a:t>and related </a:t>
              </a:r>
              <a:r>
                <a:rPr lang="en-US" sz="1200" dirty="0" smtClean="0">
                  <a:solidFill>
                    <a:srgbClr val="000000"/>
                  </a:solidFill>
                </a:rPr>
                <a:t>accessories . </a:t>
              </a:r>
            </a:p>
            <a:p>
              <a:pPr algn="ctr" eaLnBrk="0" hangingPunct="0">
                <a:spcBef>
                  <a:spcPct val="50000"/>
                </a:spcBef>
              </a:pPr>
              <a:r>
                <a:rPr lang="en-US" sz="1200" i="1" dirty="0" smtClean="0">
                  <a:solidFill>
                    <a:srgbClr val="000000"/>
                  </a:solidFill>
                </a:rPr>
                <a:t>Nationally starting with the borders</a:t>
              </a:r>
              <a:endParaRPr lang="en-US" sz="1200" i="1" dirty="0">
                <a:solidFill>
                  <a:srgbClr val="000000"/>
                </a:solidFill>
              </a:endParaRPr>
            </a:p>
          </p:txBody>
        </p:sp>
      </p:grpSp>
      <p:sp>
        <p:nvSpPr>
          <p:cNvPr id="14" name="Content Placeholder 4"/>
          <p:cNvSpPr txBox="1">
            <a:spLocks/>
          </p:cNvSpPr>
          <p:nvPr/>
        </p:nvSpPr>
        <p:spPr>
          <a:xfrm>
            <a:off x="3668641" y="3501008"/>
            <a:ext cx="5295848" cy="3356992"/>
          </a:xfrm>
          <a:prstGeom prst="rect">
            <a:avLst/>
          </a:prstGeom>
          <a:solidFill>
            <a:schemeClr val="accent6"/>
          </a:solidFill>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pPr>
            <a:endParaRPr lang="en-ZA" sz="1900" dirty="0" smtClean="0">
              <a:solidFill>
                <a:schemeClr val="bg1"/>
              </a:solidFill>
            </a:endParaRPr>
          </a:p>
          <a:p>
            <a:pPr marL="0" indent="0" fontAlgn="auto">
              <a:spcAft>
                <a:spcPts val="0"/>
              </a:spcAft>
              <a:buNone/>
            </a:pPr>
            <a:r>
              <a:rPr lang="en-ZA" sz="3300" b="1" dirty="0" smtClean="0">
                <a:solidFill>
                  <a:schemeClr val="bg1"/>
                </a:solidFill>
              </a:rPr>
              <a:t>Schools Connectivity </a:t>
            </a:r>
            <a:endParaRPr lang="en-ZA" sz="3300" b="1" dirty="0">
              <a:solidFill>
                <a:schemeClr val="bg1"/>
              </a:solidFill>
            </a:endParaRPr>
          </a:p>
          <a:p>
            <a:pPr fontAlgn="auto">
              <a:spcAft>
                <a:spcPts val="0"/>
              </a:spcAft>
              <a:buFont typeface="Wingdings" panose="05000000000000000000" pitchFamily="2" charset="2"/>
              <a:buChar char="q"/>
            </a:pPr>
            <a:r>
              <a:rPr lang="en-ZA" sz="2500" dirty="0" smtClean="0">
                <a:solidFill>
                  <a:schemeClr val="bg1"/>
                </a:solidFill>
              </a:rPr>
              <a:t>10 schools from the mainstream and 5 schools of the Persons With Disability at Ratlou and Joe Morolong were deployed.</a:t>
            </a:r>
          </a:p>
          <a:p>
            <a:pPr marL="400050" lvl="1" indent="0" fontAlgn="auto">
              <a:spcAft>
                <a:spcPts val="0"/>
              </a:spcAft>
              <a:buFont typeface="Arial" pitchFamily="34" charset="0"/>
              <a:buNone/>
            </a:pPr>
            <a:endParaRPr lang="en-ZA" sz="2000" dirty="0" smtClean="0"/>
          </a:p>
          <a:p>
            <a:pPr marL="0" indent="0" fontAlgn="auto">
              <a:spcAft>
                <a:spcPts val="0"/>
              </a:spcAft>
              <a:buFont typeface="Arial" pitchFamily="34" charset="0"/>
              <a:buNone/>
            </a:pPr>
            <a:r>
              <a:rPr lang="en-ZA" sz="2500" dirty="0" smtClean="0">
                <a:solidFill>
                  <a:schemeClr val="bg1"/>
                </a:solidFill>
              </a:rPr>
              <a:t>The following were deployed per site:</a:t>
            </a:r>
          </a:p>
          <a:p>
            <a:pPr fontAlgn="auto">
              <a:spcAft>
                <a:spcPts val="0"/>
              </a:spcAft>
            </a:pPr>
            <a:r>
              <a:rPr lang="en-ZA" sz="2500" dirty="0" smtClean="0">
                <a:solidFill>
                  <a:schemeClr val="bg1"/>
                </a:solidFill>
              </a:rPr>
              <a:t>Tablets – 40;</a:t>
            </a:r>
          </a:p>
          <a:p>
            <a:pPr fontAlgn="auto">
              <a:spcAft>
                <a:spcPts val="0"/>
              </a:spcAft>
            </a:pPr>
            <a:r>
              <a:rPr lang="en-ZA" sz="2500" dirty="0" smtClean="0">
                <a:solidFill>
                  <a:schemeClr val="bg1"/>
                </a:solidFill>
              </a:rPr>
              <a:t>Educator notebooks – 03;</a:t>
            </a:r>
          </a:p>
          <a:p>
            <a:pPr fontAlgn="auto">
              <a:spcAft>
                <a:spcPts val="0"/>
              </a:spcAft>
            </a:pPr>
            <a:r>
              <a:rPr lang="en-ZA" sz="2500" dirty="0" smtClean="0">
                <a:solidFill>
                  <a:schemeClr val="bg1"/>
                </a:solidFill>
              </a:rPr>
              <a:t>Printer – 01;</a:t>
            </a:r>
          </a:p>
          <a:p>
            <a:pPr fontAlgn="auto">
              <a:spcAft>
                <a:spcPts val="0"/>
              </a:spcAft>
            </a:pPr>
            <a:r>
              <a:rPr lang="en-ZA" sz="2500" dirty="0" smtClean="0">
                <a:solidFill>
                  <a:schemeClr val="bg1"/>
                </a:solidFill>
              </a:rPr>
              <a:t>Server – 01;</a:t>
            </a:r>
          </a:p>
          <a:p>
            <a:pPr fontAlgn="auto">
              <a:spcAft>
                <a:spcPts val="0"/>
              </a:spcAft>
            </a:pPr>
            <a:r>
              <a:rPr lang="en-ZA" sz="2500" dirty="0" smtClean="0">
                <a:solidFill>
                  <a:schemeClr val="bg1"/>
                </a:solidFill>
              </a:rPr>
              <a:t>Projector – 01;</a:t>
            </a:r>
          </a:p>
          <a:p>
            <a:pPr fontAlgn="auto">
              <a:spcAft>
                <a:spcPts val="0"/>
              </a:spcAft>
            </a:pPr>
            <a:r>
              <a:rPr lang="en-ZA" sz="2500" dirty="0" smtClean="0">
                <a:solidFill>
                  <a:schemeClr val="bg1"/>
                </a:solidFill>
              </a:rPr>
              <a:t>Interactive Smart – board – 01;</a:t>
            </a:r>
          </a:p>
          <a:p>
            <a:pPr fontAlgn="auto">
              <a:spcAft>
                <a:spcPts val="0"/>
              </a:spcAft>
            </a:pPr>
            <a:r>
              <a:rPr lang="en-ZA" sz="2500" dirty="0" smtClean="0">
                <a:solidFill>
                  <a:schemeClr val="bg1"/>
                </a:solidFill>
              </a:rPr>
              <a:t>Audio system – 01;</a:t>
            </a:r>
          </a:p>
          <a:p>
            <a:pPr fontAlgn="auto">
              <a:spcAft>
                <a:spcPts val="0"/>
              </a:spcAft>
            </a:pPr>
            <a:r>
              <a:rPr lang="en-ZA" sz="2500" dirty="0" smtClean="0">
                <a:solidFill>
                  <a:schemeClr val="bg1"/>
                </a:solidFill>
              </a:rPr>
              <a:t>Wi-Fi Wireless Access Point – 01 and;</a:t>
            </a:r>
          </a:p>
          <a:p>
            <a:pPr fontAlgn="auto">
              <a:spcAft>
                <a:spcPts val="0"/>
              </a:spcAft>
            </a:pPr>
            <a:r>
              <a:rPr lang="en-ZA" sz="2500" dirty="0" smtClean="0">
                <a:solidFill>
                  <a:schemeClr val="bg1"/>
                </a:solidFill>
              </a:rPr>
              <a:t>Internet speed is 2MB</a:t>
            </a:r>
          </a:p>
          <a:p>
            <a:pPr marL="0" indent="0" fontAlgn="auto">
              <a:spcAft>
                <a:spcPts val="0"/>
              </a:spcAft>
              <a:buFont typeface="Arial" pitchFamily="34" charset="0"/>
              <a:buNone/>
            </a:pPr>
            <a:endParaRPr lang="en-ZA" dirty="0"/>
          </a:p>
        </p:txBody>
      </p:sp>
    </p:spTree>
    <p:extLst>
      <p:ext uri="{BB962C8B-B14F-4D97-AF65-F5344CB8AC3E}">
        <p14:creationId xmlns:p14="http://schemas.microsoft.com/office/powerpoint/2010/main" val="42269378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19256" cy="504056"/>
          </a:xfrm>
        </p:spPr>
        <p:txBody>
          <a:bodyPr>
            <a:normAutofit/>
          </a:bodyPr>
          <a:lstStyle/>
          <a:p>
            <a:pPr algn="ctr"/>
            <a:r>
              <a:rPr lang="en-ZA" sz="1800" b="1" dirty="0" smtClean="0"/>
              <a:t>USAF </a:t>
            </a:r>
            <a:r>
              <a:rPr lang="en-ZA" sz="1800" b="1" dirty="0"/>
              <a:t>Non - Achievement :  Pre-Determined Objectives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10680447"/>
              </p:ext>
            </p:extLst>
          </p:nvPr>
        </p:nvGraphicFramePr>
        <p:xfrm>
          <a:off x="87550" y="764703"/>
          <a:ext cx="9020953" cy="5966460"/>
        </p:xfrm>
        <a:graphic>
          <a:graphicData uri="http://schemas.openxmlformats.org/drawingml/2006/table">
            <a:tbl>
              <a:tblPr firstRow="1" bandRow="1">
                <a:tableStyleId>{21E4AEA4-8DFA-4A89-87EB-49C32662AFE0}</a:tableStyleId>
              </a:tblPr>
              <a:tblGrid>
                <a:gridCol w="1564860"/>
                <a:gridCol w="1910048"/>
                <a:gridCol w="1771973"/>
                <a:gridCol w="3774072"/>
              </a:tblGrid>
              <a:tr h="275753">
                <a:tc>
                  <a:txBody>
                    <a:bodyPr/>
                    <a:lstStyle/>
                    <a:p>
                      <a:r>
                        <a:rPr lang="en-ZA" sz="1400" dirty="0" smtClean="0"/>
                        <a:t>KPI</a:t>
                      </a:r>
                      <a:endParaRPr lang="en-ZA" sz="1400" dirty="0">
                        <a:solidFill>
                          <a:schemeClr val="tx1"/>
                        </a:solidFill>
                      </a:endParaRPr>
                    </a:p>
                  </a:txBody>
                  <a:tcPr marL="68580" marR="68580" marT="34290" marB="34290"/>
                </a:tc>
                <a:tc>
                  <a:txBody>
                    <a:bodyPr/>
                    <a:lstStyle/>
                    <a:p>
                      <a:r>
                        <a:rPr lang="en-ZA" sz="1400" dirty="0" smtClean="0"/>
                        <a:t>ANNUAL</a:t>
                      </a:r>
                      <a:r>
                        <a:rPr lang="en-ZA" sz="1400" baseline="0" dirty="0" smtClean="0"/>
                        <a:t> TARGET </a:t>
                      </a:r>
                      <a:endParaRPr lang="en-ZA" sz="1400" dirty="0">
                        <a:solidFill>
                          <a:schemeClr val="tx1"/>
                        </a:solidFill>
                      </a:endParaRPr>
                    </a:p>
                  </a:txBody>
                  <a:tcPr marL="68580" marR="68580" marT="34290" marB="34290"/>
                </a:tc>
                <a:tc>
                  <a:txBody>
                    <a:bodyPr/>
                    <a:lstStyle/>
                    <a:p>
                      <a:r>
                        <a:rPr lang="en-ZA" sz="1400" dirty="0" smtClean="0"/>
                        <a:t>PROGRESS</a:t>
                      </a:r>
                      <a:endParaRPr lang="en-ZA" sz="1400" dirty="0">
                        <a:solidFill>
                          <a:schemeClr val="tx1"/>
                        </a:solidFill>
                      </a:endParaRPr>
                    </a:p>
                  </a:txBody>
                  <a:tcPr marL="68580" marR="68580" marT="34290" marB="34290"/>
                </a:tc>
                <a:tc>
                  <a:txBody>
                    <a:bodyPr/>
                    <a:lstStyle/>
                    <a:p>
                      <a:r>
                        <a:rPr lang="en-ZA" sz="1400" dirty="0" smtClean="0">
                          <a:solidFill>
                            <a:schemeClr val="bg1"/>
                          </a:solidFill>
                        </a:rPr>
                        <a:t>MITIGATION FOR NON-PERFORMANCE</a:t>
                      </a:r>
                      <a:endParaRPr lang="en-ZA" sz="1400" dirty="0">
                        <a:solidFill>
                          <a:schemeClr val="bg1"/>
                        </a:solidFill>
                      </a:endParaRPr>
                    </a:p>
                  </a:txBody>
                  <a:tcPr marL="68580" marR="68580" marT="34290" marB="34290"/>
                </a:tc>
              </a:tr>
              <a:tr h="1542727">
                <a:tc>
                  <a:txBody>
                    <a:bodyPr/>
                    <a:lstStyle/>
                    <a:p>
                      <a:r>
                        <a:rPr lang="en-ZA" sz="1300" dirty="0" smtClean="0"/>
                        <a:t>Number</a:t>
                      </a:r>
                      <a:r>
                        <a:rPr lang="en-ZA" sz="1300" baseline="0" dirty="0" smtClean="0"/>
                        <a:t> of sustainable broadband networks with uptake and usage initiated from the list of 195 identified under-serviced local municipalities as per ICASA declaration of unserved and underserviced areas.</a:t>
                      </a:r>
                      <a:endParaRPr lang="en-ZA" sz="1300" dirty="0"/>
                    </a:p>
                  </a:txBody>
                  <a:tcPr marL="68580" marR="68580" marT="34290" marB="34290"/>
                </a:tc>
                <a:tc>
                  <a:txBody>
                    <a:bodyPr/>
                    <a:lstStyle/>
                    <a:p>
                      <a:pPr algn="just"/>
                      <a:r>
                        <a:rPr lang="en-ZA" sz="1300" dirty="0" smtClean="0"/>
                        <a:t>2</a:t>
                      </a:r>
                      <a:r>
                        <a:rPr lang="en-ZA" sz="1300" baseline="0" dirty="0" smtClean="0"/>
                        <a:t> under-serviced local municipality broadband projects initiated and completed.</a:t>
                      </a:r>
                      <a:endParaRPr lang="en-ZA" sz="1300" dirty="0"/>
                    </a:p>
                  </a:txBody>
                  <a:tcPr marL="68580" marR="68580" marT="34290" marB="34290"/>
                </a:tc>
                <a:tc>
                  <a:txBody>
                    <a:bodyPr/>
                    <a:lstStyle/>
                    <a:p>
                      <a:pPr algn="just"/>
                      <a:r>
                        <a:rPr lang="en-ZA" sz="1300" dirty="0" smtClean="0"/>
                        <a:t>The</a:t>
                      </a:r>
                      <a:r>
                        <a:rPr lang="en-ZA" sz="1300" baseline="0" dirty="0" smtClean="0"/>
                        <a:t> broadband site in Ratlou (North West Province) is fully functional and servicing all schools, clinics, government institutions and inhabitants whilst the Joe Morolong (Northern Cape) broadband network was not completed at the close of the financial year. All schools, clinics, government institutions and inhabitants are fully serviced by the network</a:t>
                      </a:r>
                      <a:endParaRPr lang="en-ZA" sz="1300" dirty="0"/>
                    </a:p>
                  </a:txBody>
                  <a:tcPr marL="68580" marR="68580" marT="34290" marB="34290"/>
                </a:tc>
                <a:tc>
                  <a:txBody>
                    <a:bodyPr/>
                    <a:lstStyle/>
                    <a:p>
                      <a:pPr algn="just"/>
                      <a:r>
                        <a:rPr lang="en-ZA" sz="1300" dirty="0" smtClean="0"/>
                        <a:t>The</a:t>
                      </a:r>
                      <a:r>
                        <a:rPr lang="en-ZA" sz="1300" baseline="0" dirty="0" smtClean="0"/>
                        <a:t> Wi-Fi Networks deployed at Ratlou and Joe Morolong Local Municipalities are fully operational. The delay on finalising the Joe Morolong broadband network site was due to consequence of delays in Environmental Impact Analysis which is beyond the control of the Agency. The secondary backhaul facility which connects the entire local municipality is up and running  however the primary backhaul facility which connects the both local municipalities ( Joe Morolong and Ratlou) which will ensure the fully network optimisation is partly completed and awaiting the finalisation of the building a public schools where the backhaul facility infrastructure will be installed.   </a:t>
                      </a:r>
                      <a:r>
                        <a:rPr lang="en-ZA" sz="1300" b="1" baseline="0" dirty="0" smtClean="0"/>
                        <a:t>CSIR will commence with network audits and test in order to issue the Quality of Service Network Certificates.</a:t>
                      </a:r>
                      <a:endParaRPr lang="en-ZA" sz="1300" b="1" dirty="0"/>
                    </a:p>
                  </a:txBody>
                  <a:tcPr marL="68580" marR="68580" marT="34290" marB="34290"/>
                </a:tc>
              </a:tr>
              <a:tr h="1050843">
                <a:tc>
                  <a:txBody>
                    <a:bodyPr/>
                    <a:lstStyle/>
                    <a:p>
                      <a:r>
                        <a:rPr lang="en-ZA" sz="1300" dirty="0" smtClean="0"/>
                        <a:t>Percentage</a:t>
                      </a:r>
                      <a:r>
                        <a:rPr lang="en-ZA" sz="1300" baseline="0" dirty="0" smtClean="0"/>
                        <a:t> of 5.2 million needy households subsidised/funded for connection to digital broadcast.</a:t>
                      </a:r>
                      <a:endParaRPr lang="en-ZA" sz="1300" dirty="0"/>
                    </a:p>
                  </a:txBody>
                  <a:tcPr marL="68580" marR="68580" marT="34290" marB="34290"/>
                </a:tc>
                <a:tc>
                  <a:txBody>
                    <a:bodyPr/>
                    <a:lstStyle/>
                    <a:p>
                      <a:pPr algn="just"/>
                      <a:r>
                        <a:rPr lang="en-ZA" sz="1300" baseline="0" dirty="0" smtClean="0"/>
                        <a:t>40% of targeted 5,2 million households subsidised/funded for connection to digital broadcast.</a:t>
                      </a:r>
                      <a:endParaRPr lang="en-ZA" sz="1300" dirty="0"/>
                    </a:p>
                  </a:txBody>
                  <a:tcPr marL="68580" marR="68580" marT="34290" marB="34290"/>
                </a:tc>
                <a:tc>
                  <a:txBody>
                    <a:bodyPr/>
                    <a:lstStyle/>
                    <a:p>
                      <a:pPr algn="just"/>
                      <a:r>
                        <a:rPr lang="en-ZA" sz="1300" dirty="0" smtClean="0"/>
                        <a:t>Orders</a:t>
                      </a:r>
                      <a:r>
                        <a:rPr lang="en-ZA" sz="1300" baseline="0" dirty="0" smtClean="0"/>
                        <a:t> were placed for both DTT and DTH set-top-boxes and Antennas at the beginning of the Q2 and this triggers the full implementation of the Digital Broadcasting Migration  Programme</a:t>
                      </a:r>
                      <a:endParaRPr lang="en-ZA" sz="1300" dirty="0"/>
                    </a:p>
                  </a:txBody>
                  <a:tcPr marL="68580" marR="68580" marT="34290" marB="34290"/>
                </a:tc>
                <a:tc>
                  <a:txBody>
                    <a:bodyPr/>
                    <a:lstStyle/>
                    <a:p>
                      <a:pPr algn="just"/>
                      <a:r>
                        <a:rPr lang="en-ZA" sz="1300" dirty="0" smtClean="0"/>
                        <a:t>The clearing of the legal</a:t>
                      </a:r>
                      <a:r>
                        <a:rPr lang="en-ZA" sz="1300" baseline="0" dirty="0" smtClean="0"/>
                        <a:t> challenge of the Digital Broadcasting Policy between the Ministry of Communications and e.tv paved the way for placement of orders for DTT and DTH set-top-boxes and Antennas to the appointment panel of service providers by the Board at the close of the 2014/2015 financial year. </a:t>
                      </a:r>
                      <a:r>
                        <a:rPr lang="en-ZA" sz="1300" b="1" baseline="0" dirty="0" smtClean="0"/>
                        <a:t>USAASA is collaborating with South African Bureau of Standards (SABS) in order to ensure the procurement of set-top-boxes meets the instruction note on 30% localisation of set-top-boxes procured through the Universal Service and Access Fund.</a:t>
                      </a:r>
                      <a:endParaRPr lang="en-ZA" sz="1300" b="1" dirty="0"/>
                    </a:p>
                  </a:txBody>
                  <a:tcPr marL="68580" marR="68580" marT="34290" marB="34290"/>
                </a:tc>
              </a:tr>
            </a:tbl>
          </a:graphicData>
        </a:graphic>
      </p:graphicFrame>
    </p:spTree>
    <p:extLst>
      <p:ext uri="{BB962C8B-B14F-4D97-AF65-F5344CB8AC3E}">
        <p14:creationId xmlns:p14="http://schemas.microsoft.com/office/powerpoint/2010/main" val="21867130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692696"/>
            <a:ext cx="3635896" cy="389240"/>
          </a:xfrm>
          <a:solidFill>
            <a:schemeClr val="accent6">
              <a:lumMod val="75000"/>
            </a:schemeClr>
          </a:solidFill>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ZA" dirty="0" smtClean="0">
                <a:solidFill>
                  <a:schemeClr val="bg1"/>
                </a:solidFill>
              </a:rPr>
              <a:t>Integrated Broadband  Projects </a:t>
            </a:r>
            <a:endParaRPr lang="en-ZA" dirty="0">
              <a:solidFill>
                <a:schemeClr val="bg1"/>
              </a:solidFill>
            </a:endParaRPr>
          </a:p>
        </p:txBody>
      </p:sp>
      <p:sp>
        <p:nvSpPr>
          <p:cNvPr id="5" name="Content Placeholder 4"/>
          <p:cNvSpPr>
            <a:spLocks noGrp="1"/>
          </p:cNvSpPr>
          <p:nvPr>
            <p:ph idx="1"/>
          </p:nvPr>
        </p:nvSpPr>
        <p:spPr>
          <a:xfrm>
            <a:off x="3779912" y="692696"/>
            <a:ext cx="5317430" cy="6165304"/>
          </a:xfrm>
          <a:solidFill>
            <a:schemeClr val="accent6"/>
          </a:solidFill>
        </p:spPr>
        <p:txBody>
          <a:bodyPr>
            <a:normAutofit/>
          </a:bodyPr>
          <a:lstStyle/>
          <a:p>
            <a:pPr marL="0" indent="0">
              <a:buNone/>
            </a:pPr>
            <a:r>
              <a:rPr lang="en-ZA" sz="1800" b="1" dirty="0" smtClean="0">
                <a:solidFill>
                  <a:schemeClr val="bg1"/>
                </a:solidFill>
              </a:rPr>
              <a:t>Broadband</a:t>
            </a:r>
            <a:r>
              <a:rPr lang="en-ZA" sz="1800" dirty="0" smtClean="0">
                <a:solidFill>
                  <a:schemeClr val="bg1"/>
                </a:solidFill>
              </a:rPr>
              <a:t> </a:t>
            </a:r>
          </a:p>
          <a:p>
            <a:pPr marL="0" indent="0">
              <a:buNone/>
            </a:pPr>
            <a:endParaRPr lang="en-ZA" sz="1400" dirty="0" smtClean="0">
              <a:solidFill>
                <a:schemeClr val="bg1"/>
              </a:solidFill>
            </a:endParaRPr>
          </a:p>
          <a:p>
            <a:pPr algn="just">
              <a:buFont typeface="Wingdings" panose="05000000000000000000" pitchFamily="2" charset="2"/>
              <a:buChar char="q"/>
            </a:pPr>
            <a:r>
              <a:rPr lang="en-ZA" sz="1400" dirty="0" smtClean="0">
                <a:solidFill>
                  <a:schemeClr val="bg1"/>
                </a:solidFill>
              </a:rPr>
              <a:t>Of the 6 designated broadband sites, </a:t>
            </a:r>
          </a:p>
          <a:p>
            <a:pPr lvl="1">
              <a:buFont typeface="Wingdings" panose="05000000000000000000" pitchFamily="2" charset="2"/>
              <a:buChar char="q"/>
            </a:pPr>
            <a:r>
              <a:rPr lang="en-ZA" sz="1400" dirty="0" smtClean="0">
                <a:solidFill>
                  <a:schemeClr val="bg1"/>
                </a:solidFill>
              </a:rPr>
              <a:t>Msinga</a:t>
            </a:r>
            <a:r>
              <a:rPr lang="en-ZA" sz="1400" dirty="0">
                <a:solidFill>
                  <a:schemeClr val="bg1"/>
                </a:solidFill>
              </a:rPr>
              <a:t> </a:t>
            </a:r>
            <a:r>
              <a:rPr lang="en-ZA" sz="1400" dirty="0" smtClean="0">
                <a:solidFill>
                  <a:schemeClr val="bg1"/>
                </a:solidFill>
              </a:rPr>
              <a:t> - complete</a:t>
            </a:r>
          </a:p>
          <a:p>
            <a:pPr lvl="1">
              <a:buFont typeface="Wingdings" panose="05000000000000000000" pitchFamily="2" charset="2"/>
              <a:buChar char="q"/>
            </a:pPr>
            <a:r>
              <a:rPr lang="en-ZA" sz="1400" dirty="0" smtClean="0">
                <a:solidFill>
                  <a:schemeClr val="bg1"/>
                </a:solidFill>
              </a:rPr>
              <a:t>Emalahleni (EC) - complete </a:t>
            </a:r>
          </a:p>
          <a:p>
            <a:pPr lvl="1">
              <a:buFont typeface="Wingdings" panose="05000000000000000000" pitchFamily="2" charset="2"/>
              <a:buChar char="q"/>
            </a:pPr>
            <a:r>
              <a:rPr lang="en-ZA" sz="1400" dirty="0" smtClean="0">
                <a:solidFill>
                  <a:schemeClr val="bg1"/>
                </a:solidFill>
              </a:rPr>
              <a:t>Ratlou</a:t>
            </a:r>
            <a:r>
              <a:rPr lang="en-ZA" sz="1400" dirty="0">
                <a:solidFill>
                  <a:schemeClr val="bg1"/>
                </a:solidFill>
              </a:rPr>
              <a:t> </a:t>
            </a:r>
            <a:r>
              <a:rPr lang="en-ZA" sz="1400" dirty="0" smtClean="0">
                <a:solidFill>
                  <a:schemeClr val="bg1"/>
                </a:solidFill>
              </a:rPr>
              <a:t>– complete (verification by CSIR due to commence)</a:t>
            </a:r>
          </a:p>
          <a:p>
            <a:pPr lvl="1">
              <a:buFont typeface="Wingdings" panose="05000000000000000000" pitchFamily="2" charset="2"/>
              <a:buChar char="q"/>
            </a:pPr>
            <a:r>
              <a:rPr lang="en-ZA" sz="1400" dirty="0" smtClean="0">
                <a:solidFill>
                  <a:schemeClr val="bg1"/>
                </a:solidFill>
              </a:rPr>
              <a:t>Joe Morolong</a:t>
            </a:r>
            <a:r>
              <a:rPr lang="en-ZA" sz="1400" dirty="0">
                <a:solidFill>
                  <a:schemeClr val="bg1"/>
                </a:solidFill>
              </a:rPr>
              <a:t> </a:t>
            </a:r>
            <a:r>
              <a:rPr lang="en-ZA" sz="1400" dirty="0" smtClean="0">
                <a:solidFill>
                  <a:schemeClr val="bg1"/>
                </a:solidFill>
              </a:rPr>
              <a:t>- complete</a:t>
            </a:r>
            <a:r>
              <a:rPr lang="en-ZA" sz="1400" dirty="0">
                <a:solidFill>
                  <a:schemeClr val="bg1"/>
                </a:solidFill>
              </a:rPr>
              <a:t> (verification by CSIR due to commence</a:t>
            </a:r>
            <a:r>
              <a:rPr lang="en-ZA" sz="1400" dirty="0" smtClean="0">
                <a:solidFill>
                  <a:schemeClr val="bg1"/>
                </a:solidFill>
              </a:rPr>
              <a:t>)</a:t>
            </a:r>
          </a:p>
          <a:p>
            <a:pPr lvl="1">
              <a:buFont typeface="Wingdings" panose="05000000000000000000" pitchFamily="2" charset="2"/>
              <a:buChar char="q"/>
            </a:pPr>
            <a:r>
              <a:rPr lang="en-ZA" sz="1400" dirty="0" smtClean="0">
                <a:solidFill>
                  <a:schemeClr val="bg1"/>
                </a:solidFill>
              </a:rPr>
              <a:t>Mutale - </a:t>
            </a:r>
            <a:r>
              <a:rPr lang="en-ZA" sz="1400" dirty="0">
                <a:solidFill>
                  <a:schemeClr val="bg1"/>
                </a:solidFill>
              </a:rPr>
              <a:t>complete (verification by CSIR due to commence</a:t>
            </a:r>
            <a:r>
              <a:rPr lang="en-ZA" sz="1400" dirty="0" smtClean="0">
                <a:solidFill>
                  <a:schemeClr val="bg1"/>
                </a:solidFill>
              </a:rPr>
              <a:t>)</a:t>
            </a:r>
          </a:p>
          <a:p>
            <a:pPr lvl="1">
              <a:buFont typeface="Wingdings" panose="05000000000000000000" pitchFamily="2" charset="2"/>
              <a:buChar char="q"/>
            </a:pPr>
            <a:r>
              <a:rPr lang="en-ZA" sz="1400" dirty="0" smtClean="0">
                <a:solidFill>
                  <a:schemeClr val="bg1"/>
                </a:solidFill>
              </a:rPr>
              <a:t>Albert Luthuli Local Municipalities installed in full while Joe Morolong Local Municipality installed in part network</a:t>
            </a:r>
          </a:p>
          <a:p>
            <a:pPr algn="just">
              <a:buFont typeface="Wingdings" panose="05000000000000000000" pitchFamily="2" charset="2"/>
              <a:buChar char="q"/>
            </a:pPr>
            <a:endParaRPr lang="en-ZA" sz="1400" dirty="0" smtClean="0">
              <a:solidFill>
                <a:schemeClr val="bg1"/>
              </a:solidFill>
            </a:endParaRPr>
          </a:p>
          <a:p>
            <a:pPr algn="just">
              <a:buFont typeface="Wingdings" panose="05000000000000000000" pitchFamily="2" charset="2"/>
              <a:buChar char="q"/>
            </a:pPr>
            <a:r>
              <a:rPr lang="en-ZA" sz="1400" dirty="0" smtClean="0">
                <a:solidFill>
                  <a:schemeClr val="bg1"/>
                </a:solidFill>
              </a:rPr>
              <a:t>120 access facilities connected to date comprising schools and clinics with dedicated links to enable service delivery</a:t>
            </a:r>
          </a:p>
          <a:p>
            <a:pPr lvl="1">
              <a:buFont typeface="Wingdings" panose="05000000000000000000" pitchFamily="2" charset="2"/>
              <a:buChar char="q"/>
            </a:pPr>
            <a:r>
              <a:rPr lang="en-ZA" sz="1400" dirty="0" smtClean="0">
                <a:solidFill>
                  <a:schemeClr val="bg1"/>
                </a:solidFill>
              </a:rPr>
              <a:t>Emalahleni – 26 Clinics ; 3 schools</a:t>
            </a:r>
          </a:p>
          <a:p>
            <a:pPr lvl="1">
              <a:buFont typeface="Wingdings" panose="05000000000000000000" pitchFamily="2" charset="2"/>
              <a:buChar char="q"/>
            </a:pPr>
            <a:r>
              <a:rPr lang="en-ZA" sz="1400" dirty="0" smtClean="0">
                <a:solidFill>
                  <a:schemeClr val="bg1"/>
                </a:solidFill>
              </a:rPr>
              <a:t>Msinga – 24 Clinics ; 4 schools</a:t>
            </a:r>
          </a:p>
          <a:p>
            <a:pPr lvl="1">
              <a:buFont typeface="Wingdings" panose="05000000000000000000" pitchFamily="2" charset="2"/>
              <a:buChar char="q"/>
            </a:pPr>
            <a:r>
              <a:rPr lang="en-ZA" sz="1400" dirty="0" smtClean="0">
                <a:solidFill>
                  <a:schemeClr val="bg1"/>
                </a:solidFill>
              </a:rPr>
              <a:t>Ratlou – 18 Clinics  ; 8 schools</a:t>
            </a:r>
          </a:p>
          <a:p>
            <a:pPr lvl="1">
              <a:buFont typeface="Wingdings" panose="05000000000000000000" pitchFamily="2" charset="2"/>
              <a:buChar char="q"/>
            </a:pPr>
            <a:r>
              <a:rPr lang="en-ZA" sz="1400" dirty="0" smtClean="0">
                <a:solidFill>
                  <a:schemeClr val="bg1"/>
                </a:solidFill>
              </a:rPr>
              <a:t>Joe Morolong – 27 Clinics;  10 schools</a:t>
            </a:r>
          </a:p>
          <a:p>
            <a:pPr lvl="1">
              <a:buFont typeface="Wingdings" panose="05000000000000000000" pitchFamily="2" charset="2"/>
              <a:buChar char="q"/>
            </a:pPr>
            <a:r>
              <a:rPr lang="en-ZA" sz="1400" dirty="0" smtClean="0">
                <a:solidFill>
                  <a:schemeClr val="bg1"/>
                </a:solidFill>
              </a:rPr>
              <a:t>Mutale – 17 Clinics</a:t>
            </a:r>
          </a:p>
          <a:p>
            <a:pPr marL="0" indent="0">
              <a:buNone/>
            </a:pPr>
            <a:endParaRPr lang="en-ZA" sz="1800" dirty="0"/>
          </a:p>
        </p:txBody>
      </p:sp>
      <p:grpSp>
        <p:nvGrpSpPr>
          <p:cNvPr id="7" name="Group 6"/>
          <p:cNvGrpSpPr>
            <a:grpSpLocks/>
          </p:cNvGrpSpPr>
          <p:nvPr/>
        </p:nvGrpSpPr>
        <p:grpSpPr bwMode="auto">
          <a:xfrm>
            <a:off x="250144" y="1412776"/>
            <a:ext cx="3168352" cy="4032448"/>
            <a:chOff x="122" y="818"/>
            <a:chExt cx="942" cy="905"/>
          </a:xfrm>
          <a:solidFill>
            <a:schemeClr val="accent1"/>
          </a:solidFill>
        </p:grpSpPr>
        <p:graphicFrame>
          <p:nvGraphicFramePr>
            <p:cNvPr id="8" name="Object 7"/>
            <p:cNvGraphicFramePr>
              <a:graphicFrameLocks noChangeAspect="1"/>
            </p:cNvGraphicFramePr>
            <p:nvPr>
              <p:extLst/>
            </p:nvPr>
          </p:nvGraphicFramePr>
          <p:xfrm>
            <a:off x="122" y="818"/>
            <a:ext cx="942" cy="905"/>
          </p:xfrm>
          <a:graphic>
            <a:graphicData uri="http://schemas.openxmlformats.org/presentationml/2006/ole">
              <mc:AlternateContent xmlns:mc="http://schemas.openxmlformats.org/markup-compatibility/2006">
                <mc:Choice xmlns:v="urn:schemas-microsoft-com:vml" Requires="v">
                  <p:oleObj spid="_x0000_s3115" name="CorelDRAW" r:id="rId4" imgW="4420080" imgH="4249440" progId="">
                    <p:embed/>
                  </p:oleObj>
                </mc:Choice>
                <mc:Fallback>
                  <p:oleObj name="CorelDRAW" r:id="rId4" imgW="4420080" imgH="424944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 y="818"/>
                          <a:ext cx="942" cy="905"/>
                        </a:xfrm>
                        <a:prstGeom prst="rect">
                          <a:avLst/>
                        </a:prstGeom>
                        <a:noFill/>
                        <a:ln>
                          <a:noFill/>
                        </a:ln>
                        <a:effectLst/>
                        <a:extLst>
                          <a:ext uri="{909E8E84-426E-40DD-AFC4-6F175D3DCCD1}">
                            <a14:hiddenFill xmlns:a14="http://schemas.microsoft.com/office/drawing/2010/main">
                              <a:solidFill>
                                <a:srgbClr val="000099"/>
                              </a:solidFill>
                            </a14:hiddenFill>
                          </a:ext>
                          <a:ext uri="{91240B29-F687-4F45-9708-019B960494DF}">
                            <a14:hiddenLine xmlns:a14="http://schemas.microsoft.com/office/drawing/2010/main" w="9525">
                              <a:solidFill>
                                <a:srgbClr val="B2B2B2"/>
                              </a:solidFill>
                              <a:miter lim="800000"/>
                              <a:headEnd/>
                              <a:tailEnd/>
                            </a14:hiddenLine>
                          </a:ext>
                          <a:ext uri="{AF507438-7753-43E0-B8FC-AC1667EBCBE1}">
                            <a14:hiddenEffects xmlns:a14="http://schemas.microsoft.com/office/drawing/2010/main">
                              <a:effectLst>
                                <a:outerShdw dist="53882" dir="2700000" algn="ctr" rotWithShape="0">
                                  <a:srgbClr val="808080"/>
                                </a:outerShdw>
                              </a:effectLst>
                            </a14:hiddenEffects>
                          </a:ext>
                        </a:extLst>
                      </p:spPr>
                    </p:pic>
                  </p:oleObj>
                </mc:Fallback>
              </mc:AlternateContent>
            </a:graphicData>
          </a:graphic>
        </p:graphicFrame>
        <p:sp>
          <p:nvSpPr>
            <p:cNvPr id="9" name="Text Box 8"/>
            <p:cNvSpPr txBox="1">
              <a:spLocks noChangeArrowheads="1"/>
            </p:cNvSpPr>
            <p:nvPr/>
          </p:nvSpPr>
          <p:spPr bwMode="auto">
            <a:xfrm>
              <a:off x="144" y="1157"/>
              <a:ext cx="899" cy="501"/>
            </a:xfrm>
            <a:prstGeom prst="rect">
              <a:avLst/>
            </a:prstGeom>
            <a:solidFill>
              <a:schemeClr val="accent2"/>
            </a:solidFill>
            <a:ln>
              <a:headEnd/>
              <a:tailEnd/>
            </a:ln>
          </p:spPr>
          <p:style>
            <a:lnRef idx="0">
              <a:schemeClr val="accent6"/>
            </a:lnRef>
            <a:fillRef idx="3">
              <a:schemeClr val="accent6"/>
            </a:fillRef>
            <a:effectRef idx="3">
              <a:schemeClr val="accent6"/>
            </a:effectRef>
            <a:fontRef idx="minor">
              <a:schemeClr val="lt1"/>
            </a:fontRef>
          </p:style>
          <p:txBody>
            <a:bodyPr tIns="0" anchor="ctr" anchorCtr="1">
              <a:noAutofit/>
            </a:bodyPr>
            <a:lstStyle/>
            <a:p>
              <a:pPr algn="ctr" eaLnBrk="0" hangingPunct="0">
                <a:spcBef>
                  <a:spcPct val="50000"/>
                </a:spcBef>
              </a:pPr>
              <a:r>
                <a:rPr lang="en-US" sz="1200" b="1" dirty="0" smtClean="0">
                  <a:solidFill>
                    <a:srgbClr val="000000"/>
                  </a:solidFill>
                </a:rPr>
                <a:t>Integrated Broadband  Programme </a:t>
              </a:r>
            </a:p>
            <a:p>
              <a:pPr algn="ctr" eaLnBrk="0" hangingPunct="0">
                <a:spcBef>
                  <a:spcPct val="50000"/>
                </a:spcBef>
              </a:pPr>
              <a:r>
                <a:rPr lang="en-US" sz="1200" dirty="0" smtClean="0">
                  <a:solidFill>
                    <a:srgbClr val="000000"/>
                  </a:solidFill>
                </a:rPr>
                <a:t>5 of 6 completed broadband sites at Local Municipalities </a:t>
              </a:r>
            </a:p>
            <a:p>
              <a:pPr algn="ctr" eaLnBrk="0" hangingPunct="0">
                <a:spcBef>
                  <a:spcPct val="50000"/>
                </a:spcBef>
              </a:pPr>
              <a:r>
                <a:rPr lang="en-US" sz="1200" dirty="0" smtClean="0">
                  <a:solidFill>
                    <a:srgbClr val="000000"/>
                  </a:solidFill>
                </a:rPr>
                <a:t>Over 120 schools from the mainstream and for Persons with Disabilities connected to ICT services</a:t>
              </a:r>
            </a:p>
          </p:txBody>
        </p:sp>
      </p:grpSp>
      <p:sp>
        <p:nvSpPr>
          <p:cNvPr id="10" name="Title 1"/>
          <p:cNvSpPr txBox="1">
            <a:spLocks/>
          </p:cNvSpPr>
          <p:nvPr/>
        </p:nvSpPr>
        <p:spPr>
          <a:xfrm>
            <a:off x="0" y="0"/>
            <a:ext cx="8542784" cy="620688"/>
          </a:xfrm>
          <a:prstGeom prst="rect">
            <a:avLst/>
          </a:prstGeom>
        </p:spPr>
        <p:txBody>
          <a:bodyPr vert="horz" lIns="91440" tIns="45720" rIns="91440" bIns="45720" rtlCol="0" anchor="b">
            <a:norm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en-ZA" dirty="0" smtClean="0"/>
              <a:t>    Synopsis of Performance for USAF Projects from 2013 - Present </a:t>
            </a:r>
            <a:endParaRPr lang="en-ZA" dirty="0"/>
          </a:p>
        </p:txBody>
      </p:sp>
      <p:grpSp>
        <p:nvGrpSpPr>
          <p:cNvPr id="11" name="Group 13"/>
          <p:cNvGrpSpPr>
            <a:grpSpLocks noChangeAspect="1"/>
          </p:cNvGrpSpPr>
          <p:nvPr/>
        </p:nvGrpSpPr>
        <p:grpSpPr bwMode="auto">
          <a:xfrm>
            <a:off x="3923927" y="5733256"/>
            <a:ext cx="5173415" cy="1008112"/>
            <a:chOff x="204" y="618"/>
            <a:chExt cx="1860" cy="227"/>
          </a:xfrm>
        </p:grpSpPr>
        <p:sp>
          <p:nvSpPr>
            <p:cNvPr id="12" name="AutoShape 14"/>
            <p:cNvSpPr>
              <a:spLocks noChangeAspect="1" noChangeArrowheads="1"/>
            </p:cNvSpPr>
            <p:nvPr/>
          </p:nvSpPr>
          <p:spPr bwMode="auto">
            <a:xfrm>
              <a:off x="204" y="618"/>
              <a:ext cx="91" cy="227"/>
            </a:xfrm>
            <a:prstGeom prst="homePlate">
              <a:avLst>
                <a:gd name="adj" fmla="val 0"/>
              </a:avLst>
            </a:prstGeom>
            <a:gradFill rotWithShape="1">
              <a:gsLst>
                <a:gs pos="0">
                  <a:srgbClr val="FF9900"/>
                </a:gs>
                <a:gs pos="100000">
                  <a:srgbClr val="FF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endParaRPr lang="en-US" altLang="en-US" sz="1600"/>
            </a:p>
          </p:txBody>
        </p:sp>
        <p:sp>
          <p:nvSpPr>
            <p:cNvPr id="13" name="AutoShape 15"/>
            <p:cNvSpPr>
              <a:spLocks noChangeAspect="1" noChangeArrowheads="1"/>
            </p:cNvSpPr>
            <p:nvPr/>
          </p:nvSpPr>
          <p:spPr bwMode="auto">
            <a:xfrm>
              <a:off x="657" y="618"/>
              <a:ext cx="499" cy="227"/>
            </a:xfrm>
            <a:prstGeom prst="chevron">
              <a:avLst>
                <a:gd name="adj" fmla="val 31274"/>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ZA" altLang="en-US" sz="1600" b="1"/>
                <a:t>Connect</a:t>
              </a:r>
            </a:p>
          </p:txBody>
        </p:sp>
        <p:sp>
          <p:nvSpPr>
            <p:cNvPr id="14" name="AutoShape 16"/>
            <p:cNvSpPr>
              <a:spLocks noChangeAspect="1" noChangeArrowheads="1"/>
            </p:cNvSpPr>
            <p:nvPr/>
          </p:nvSpPr>
          <p:spPr bwMode="auto">
            <a:xfrm>
              <a:off x="1111" y="618"/>
              <a:ext cx="499" cy="227"/>
            </a:xfrm>
            <a:prstGeom prst="chevron">
              <a:avLst>
                <a:gd name="adj" fmla="val 3127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ZA" altLang="en-US" sz="1600" b="1" dirty="0"/>
                <a:t>Service</a:t>
              </a:r>
            </a:p>
          </p:txBody>
        </p:sp>
        <p:sp>
          <p:nvSpPr>
            <p:cNvPr id="15" name="AutoShape 17"/>
            <p:cNvSpPr>
              <a:spLocks noChangeAspect="1" noChangeArrowheads="1"/>
            </p:cNvSpPr>
            <p:nvPr/>
          </p:nvSpPr>
          <p:spPr bwMode="auto">
            <a:xfrm>
              <a:off x="1565" y="618"/>
              <a:ext cx="499" cy="227"/>
            </a:xfrm>
            <a:prstGeom prst="chevron">
              <a:avLst>
                <a:gd name="adj" fmla="val 31274"/>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ZA" altLang="en-US" sz="1600" b="1" dirty="0"/>
                <a:t>Support</a:t>
              </a:r>
            </a:p>
          </p:txBody>
        </p:sp>
        <p:sp>
          <p:nvSpPr>
            <p:cNvPr id="16" name="AutoShape 18"/>
            <p:cNvSpPr>
              <a:spLocks noChangeAspect="1" noChangeArrowheads="1"/>
            </p:cNvSpPr>
            <p:nvPr/>
          </p:nvSpPr>
          <p:spPr bwMode="auto">
            <a:xfrm>
              <a:off x="204" y="618"/>
              <a:ext cx="499" cy="227"/>
            </a:xfrm>
            <a:prstGeom prst="chevron">
              <a:avLst>
                <a:gd name="adj" fmla="val 31274"/>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ZA" altLang="en-US" sz="1600" b="1"/>
                <a:t>Build</a:t>
              </a:r>
            </a:p>
          </p:txBody>
        </p:sp>
      </p:grpSp>
    </p:spTree>
    <p:extLst>
      <p:ext uri="{BB962C8B-B14F-4D97-AF65-F5344CB8AC3E}">
        <p14:creationId xmlns:p14="http://schemas.microsoft.com/office/powerpoint/2010/main" val="40932445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ZA" dirty="0">
              <a:latin typeface="Arial Black" pitchFamily="34" charset="0"/>
            </a:endParaRPr>
          </a:p>
          <a:p>
            <a:endParaRPr lang="en-ZA" b="1" dirty="0">
              <a:latin typeface="+mj-lt"/>
            </a:endParaRPr>
          </a:p>
          <a:p>
            <a:pPr marL="0" indent="0">
              <a:buNone/>
            </a:pPr>
            <a:endParaRPr lang="en-ZA" b="1" dirty="0">
              <a:latin typeface="+mj-lt"/>
            </a:endParaRPr>
          </a:p>
        </p:txBody>
      </p:sp>
      <p:sp>
        <p:nvSpPr>
          <p:cNvPr id="6" name="Title 1"/>
          <p:cNvSpPr>
            <a:spLocks noGrp="1"/>
          </p:cNvSpPr>
          <p:nvPr>
            <p:ph type="title"/>
          </p:nvPr>
        </p:nvSpPr>
        <p:spPr>
          <a:xfrm>
            <a:off x="474121" y="0"/>
            <a:ext cx="8219256" cy="764704"/>
          </a:xfrm>
        </p:spPr>
        <p:txBody>
          <a:bodyPr>
            <a:noAutofit/>
          </a:bodyPr>
          <a:lstStyle/>
          <a:p>
            <a:pPr algn="ctr"/>
            <a:r>
              <a:rPr lang="en-ZA" sz="1800" b="1" dirty="0" smtClean="0">
                <a:latin typeface="Arial" charset="0"/>
                <a:cs typeface="Arial" charset="0"/>
              </a:rPr>
              <a:t>USAF Annual Financial </a:t>
            </a:r>
            <a:r>
              <a:rPr lang="en-ZA" sz="1800" b="1" dirty="0">
                <a:latin typeface="Arial" charset="0"/>
                <a:cs typeface="Arial" charset="0"/>
              </a:rPr>
              <a:t>Performance</a:t>
            </a:r>
            <a:endParaRPr lang="en-ZA" sz="1800" b="1" i="1" dirty="0">
              <a:ea typeface="+mn-ea"/>
              <a:cs typeface="+mn-cs"/>
            </a:endParaRPr>
          </a:p>
        </p:txBody>
      </p:sp>
      <p:graphicFrame>
        <p:nvGraphicFramePr>
          <p:cNvPr id="5" name="Table 4"/>
          <p:cNvGraphicFramePr>
            <a:graphicFrameLocks noGrp="1"/>
          </p:cNvGraphicFramePr>
          <p:nvPr>
            <p:extLst>
              <p:ext uri="{D42A27DB-BD31-4B8C-83A1-F6EECF244321}">
                <p14:modId xmlns:p14="http://schemas.microsoft.com/office/powerpoint/2010/main" val="2984991527"/>
              </p:ext>
            </p:extLst>
          </p:nvPr>
        </p:nvGraphicFramePr>
        <p:xfrm>
          <a:off x="107504" y="620688"/>
          <a:ext cx="8928991" cy="6122465"/>
        </p:xfrm>
        <a:graphic>
          <a:graphicData uri="http://schemas.openxmlformats.org/drawingml/2006/table">
            <a:tbl>
              <a:tblPr firstRow="1" firstCol="1" bandRow="1">
                <a:tableStyleId>{85BE263C-DBD7-4A20-BB59-AAB30ACAA65A}</a:tableStyleId>
              </a:tblPr>
              <a:tblGrid>
                <a:gridCol w="2666177"/>
                <a:gridCol w="1069261"/>
                <a:gridCol w="1222013"/>
                <a:gridCol w="992885"/>
                <a:gridCol w="2978655"/>
              </a:tblGrid>
              <a:tr h="489891">
                <a:tc>
                  <a:txBody>
                    <a:bodyPr/>
                    <a:lstStyle/>
                    <a:p>
                      <a:pPr marL="0" marR="0">
                        <a:spcBef>
                          <a:spcPts val="0"/>
                        </a:spcBef>
                        <a:spcAft>
                          <a:spcPts val="0"/>
                        </a:spcAft>
                      </a:pPr>
                      <a:r>
                        <a:rPr lang="en-US" sz="1500" dirty="0">
                          <a:effectLst/>
                        </a:rPr>
                        <a:t>STATEMENT OF FINANCIAL PERFORMANCE-USAF</a:t>
                      </a:r>
                      <a:endParaRPr lang="en-US" sz="1500" dirty="0">
                        <a:effectLst/>
                        <a:latin typeface="+mj-lt"/>
                        <a:ea typeface="Times New Roman"/>
                      </a:endParaRPr>
                    </a:p>
                  </a:txBody>
                  <a:tcPr marL="68580" marR="68580" marT="0" marB="0">
                    <a:solidFill>
                      <a:schemeClr val="accent2">
                        <a:lumMod val="75000"/>
                      </a:schemeClr>
                    </a:solidFill>
                  </a:tcPr>
                </a:tc>
                <a:tc>
                  <a:txBody>
                    <a:bodyPr/>
                    <a:lstStyle/>
                    <a:p>
                      <a:pPr marL="0" marR="0" algn="ctr">
                        <a:spcBef>
                          <a:spcPts val="0"/>
                        </a:spcBef>
                        <a:spcAft>
                          <a:spcPts val="0"/>
                        </a:spcAft>
                      </a:pPr>
                      <a:r>
                        <a:rPr lang="en-US" sz="1500" i="0" dirty="0">
                          <a:effectLst/>
                        </a:rPr>
                        <a:t>31 </a:t>
                      </a:r>
                      <a:r>
                        <a:rPr lang="en-US" sz="1500" i="0" dirty="0" smtClean="0">
                          <a:effectLst/>
                        </a:rPr>
                        <a:t>March</a:t>
                      </a:r>
                    </a:p>
                    <a:p>
                      <a:pPr marL="0" marR="0" algn="ctr">
                        <a:spcBef>
                          <a:spcPts val="0"/>
                        </a:spcBef>
                        <a:spcAft>
                          <a:spcPts val="0"/>
                        </a:spcAft>
                      </a:pPr>
                      <a:r>
                        <a:rPr lang="en-US" sz="1500" b="1" i="0" dirty="0" smtClean="0">
                          <a:effectLst/>
                          <a:latin typeface="+mj-lt"/>
                          <a:ea typeface="Times New Roman"/>
                        </a:rPr>
                        <a:t>2015</a:t>
                      </a:r>
                      <a:endParaRPr lang="en-US" sz="1500" b="1" i="0" dirty="0">
                        <a:effectLst/>
                        <a:latin typeface="+mj-lt"/>
                        <a:ea typeface="Times New Roman"/>
                      </a:endParaRPr>
                    </a:p>
                  </a:txBody>
                  <a:tcPr marL="68580" marR="68580" marT="0" marB="0">
                    <a:solidFill>
                      <a:schemeClr val="accent2">
                        <a:lumMod val="75000"/>
                      </a:schemeClr>
                    </a:solidFill>
                  </a:tcPr>
                </a:tc>
                <a:tc>
                  <a:txBody>
                    <a:bodyPr/>
                    <a:lstStyle/>
                    <a:p>
                      <a:pPr marL="0" marR="0" algn="ctr">
                        <a:spcBef>
                          <a:spcPts val="0"/>
                        </a:spcBef>
                        <a:spcAft>
                          <a:spcPts val="0"/>
                        </a:spcAft>
                      </a:pPr>
                      <a:r>
                        <a:rPr lang="en-US" sz="1500" i="0" dirty="0" smtClean="0">
                          <a:effectLst/>
                        </a:rPr>
                        <a:t>31 March</a:t>
                      </a:r>
                    </a:p>
                    <a:p>
                      <a:pPr marL="0" marR="0" algn="ctr">
                        <a:spcBef>
                          <a:spcPts val="0"/>
                        </a:spcBef>
                        <a:spcAft>
                          <a:spcPts val="0"/>
                        </a:spcAft>
                      </a:pPr>
                      <a:r>
                        <a:rPr lang="en-US" sz="1500" b="1" i="0" kern="1200" dirty="0" smtClean="0">
                          <a:solidFill>
                            <a:schemeClr val="lt1"/>
                          </a:solidFill>
                          <a:effectLst/>
                          <a:latin typeface="+mn-lt"/>
                          <a:ea typeface="Times New Roman"/>
                          <a:cs typeface="+mn-cs"/>
                        </a:rPr>
                        <a:t>2015</a:t>
                      </a:r>
                      <a:endParaRPr lang="en-US" sz="1500" b="1" i="0" kern="1200" dirty="0">
                        <a:solidFill>
                          <a:schemeClr val="lt1"/>
                        </a:solidFill>
                        <a:effectLst/>
                        <a:latin typeface="+mn-lt"/>
                        <a:ea typeface="Times New Roman"/>
                        <a:cs typeface="+mn-cs"/>
                      </a:endParaRPr>
                    </a:p>
                  </a:txBody>
                  <a:tcPr marL="68580" marR="68580" marT="0" marB="0">
                    <a:solidFill>
                      <a:schemeClr val="accent2">
                        <a:lumMod val="75000"/>
                      </a:schemeClr>
                    </a:solidFill>
                  </a:tcPr>
                </a:tc>
                <a:tc>
                  <a:txBody>
                    <a:bodyPr/>
                    <a:lstStyle/>
                    <a:p>
                      <a:pPr marL="0" marR="0" algn="r">
                        <a:spcBef>
                          <a:spcPts val="0"/>
                        </a:spcBef>
                        <a:spcAft>
                          <a:spcPts val="0"/>
                        </a:spcAft>
                      </a:pPr>
                      <a:r>
                        <a:rPr lang="en-US" sz="1500" dirty="0" smtClean="0">
                          <a:effectLst/>
                        </a:rPr>
                        <a:t>Variance</a:t>
                      </a:r>
                      <a:endParaRPr lang="en-US" sz="1500" b="1" i="1" dirty="0">
                        <a:effectLst/>
                        <a:latin typeface="+mj-lt"/>
                        <a:ea typeface="Times New Roman"/>
                      </a:endParaRPr>
                    </a:p>
                  </a:txBody>
                  <a:tcPr marL="68580" marR="68580" marT="0" marB="0">
                    <a:solidFill>
                      <a:schemeClr val="accent2">
                        <a:lumMod val="75000"/>
                      </a:schemeClr>
                    </a:solidFill>
                  </a:tcPr>
                </a:tc>
                <a:tc>
                  <a:txBody>
                    <a:bodyPr/>
                    <a:lstStyle/>
                    <a:p>
                      <a:pPr marL="0" marR="0" algn="r">
                        <a:spcBef>
                          <a:spcPts val="0"/>
                        </a:spcBef>
                        <a:spcAft>
                          <a:spcPts val="0"/>
                        </a:spcAft>
                      </a:pPr>
                      <a:r>
                        <a:rPr lang="en-US" sz="1500" dirty="0" smtClean="0">
                          <a:effectLst/>
                        </a:rPr>
                        <a:t>Variances / Comments</a:t>
                      </a:r>
                      <a:endParaRPr lang="en-US" sz="1500" b="1" i="1" dirty="0">
                        <a:effectLst/>
                        <a:latin typeface="+mj-lt"/>
                        <a:ea typeface="Times New Roman"/>
                      </a:endParaRPr>
                    </a:p>
                  </a:txBody>
                  <a:tcPr marL="68580" marR="68580" marT="0" marB="0">
                    <a:solidFill>
                      <a:schemeClr val="accent2">
                        <a:lumMod val="75000"/>
                      </a:schemeClr>
                    </a:solidFill>
                  </a:tcPr>
                </a:tc>
              </a:tr>
              <a:tr h="86176">
                <a:tc>
                  <a:txBody>
                    <a:bodyPr/>
                    <a:lstStyle/>
                    <a:p>
                      <a:pPr marL="0" marR="0">
                        <a:spcBef>
                          <a:spcPts val="0"/>
                        </a:spcBef>
                        <a:spcAft>
                          <a:spcPts val="0"/>
                        </a:spcAft>
                      </a:pPr>
                      <a:r>
                        <a:rPr lang="en-US" sz="1500" dirty="0">
                          <a:effectLst/>
                        </a:rPr>
                        <a:t> </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endParaRPr lang="en-US" sz="1600" b="1" i="1" dirty="0">
                        <a:effectLst/>
                        <a:latin typeface="+mn-lt"/>
                        <a:ea typeface="Times New Roman"/>
                      </a:endParaRPr>
                    </a:p>
                  </a:txBody>
                  <a:tcPr marL="68580" marR="68580" marT="0" marB="0"/>
                </a:tc>
              </a:tr>
              <a:tr h="274384">
                <a:tc>
                  <a:txBody>
                    <a:bodyPr/>
                    <a:lstStyle/>
                    <a:p>
                      <a:pPr marL="0" marR="0">
                        <a:spcBef>
                          <a:spcPts val="0"/>
                        </a:spcBef>
                        <a:spcAft>
                          <a:spcPts val="0"/>
                        </a:spcAft>
                      </a:pPr>
                      <a:r>
                        <a:rPr lang="en-US" sz="1500" dirty="0">
                          <a:effectLst/>
                        </a:rPr>
                        <a:t> </a:t>
                      </a:r>
                      <a:endParaRPr lang="en-US" sz="1500" dirty="0">
                        <a:effectLst/>
                        <a:latin typeface="+mj-lt"/>
                        <a:ea typeface="Times New Roman"/>
                      </a:endParaRPr>
                    </a:p>
                  </a:txBody>
                  <a:tcPr marL="68580" marR="68580" marT="0" marB="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500" b="1" kern="1200" dirty="0" smtClean="0">
                          <a:effectLst/>
                        </a:rPr>
                        <a:t>Actual</a:t>
                      </a:r>
                      <a:r>
                        <a:rPr lang="en-US" sz="1500" b="1" dirty="0">
                          <a:effectLst/>
                        </a:rPr>
                        <a:t> </a:t>
                      </a:r>
                      <a:endParaRPr lang="en-US" sz="1500" b="1" dirty="0">
                        <a:effectLst/>
                        <a:latin typeface="+mj-lt"/>
                        <a:ea typeface="Times New Roman"/>
                      </a:endParaRPr>
                    </a:p>
                  </a:txBody>
                  <a:tcPr marL="68580" marR="68580" marT="0" marB="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500" b="1" kern="1200" dirty="0" smtClean="0">
                          <a:effectLst/>
                        </a:rPr>
                        <a:t>Budget</a:t>
                      </a:r>
                    </a:p>
                    <a:p>
                      <a:pPr marL="0" marR="0" algn="r">
                        <a:spcBef>
                          <a:spcPts val="0"/>
                        </a:spcBef>
                        <a:spcAft>
                          <a:spcPts val="0"/>
                        </a:spcAft>
                      </a:pPr>
                      <a:r>
                        <a:rPr lang="en-US" sz="1500" b="1" dirty="0">
                          <a:effectLst/>
                        </a:rPr>
                        <a:t> </a:t>
                      </a:r>
                      <a:endParaRPr lang="en-US" sz="1500" b="1" dirty="0">
                        <a:effectLst/>
                        <a:latin typeface="+mj-lt"/>
                        <a:ea typeface="Times New Roman"/>
                      </a:endParaRPr>
                    </a:p>
                  </a:txBody>
                  <a:tcPr marL="68580" marR="68580" marT="0" marB="0"/>
                </a:tc>
                <a:tc>
                  <a:txBody>
                    <a:bodyPr/>
                    <a:lstStyle/>
                    <a:p>
                      <a:pPr marL="0" marR="0" algn="r">
                        <a:spcBef>
                          <a:spcPts val="0"/>
                        </a:spcBef>
                        <a:spcAft>
                          <a:spcPts val="0"/>
                        </a:spcAft>
                      </a:pPr>
                      <a:r>
                        <a:rPr lang="en-US" sz="1500" b="1" kern="1200" dirty="0" smtClean="0">
                          <a:effectLst/>
                        </a:rPr>
                        <a:t>Actual</a:t>
                      </a:r>
                      <a:endParaRPr lang="en-US" sz="1500" b="1" i="1" kern="1200" dirty="0">
                        <a:solidFill>
                          <a:schemeClr val="dk1"/>
                        </a:solidFill>
                        <a:effectLst/>
                        <a:latin typeface="+mn-lt"/>
                        <a:ea typeface="Times New Roman"/>
                        <a:cs typeface="+mn-cs"/>
                      </a:endParaRPr>
                    </a:p>
                  </a:txBody>
                  <a:tcPr marL="68580" marR="68580" marT="0" marB="0"/>
                </a:tc>
                <a:tc>
                  <a:txBody>
                    <a:bodyPr/>
                    <a:lstStyle/>
                    <a:p>
                      <a:pPr marL="0" marR="0" algn="r">
                        <a:spcBef>
                          <a:spcPts val="0"/>
                        </a:spcBef>
                        <a:spcAft>
                          <a:spcPts val="0"/>
                        </a:spcAft>
                      </a:pPr>
                      <a:endParaRPr lang="en-US" sz="1600" dirty="0">
                        <a:effectLst/>
                        <a:latin typeface="+mn-lt"/>
                        <a:ea typeface="Times New Roman"/>
                      </a:endParaRPr>
                    </a:p>
                  </a:txBody>
                  <a:tcPr marL="68580" marR="68580" marT="0" marB="0"/>
                </a:tc>
              </a:tr>
              <a:tr h="249232">
                <a:tc>
                  <a:txBody>
                    <a:bodyPr/>
                    <a:lstStyle/>
                    <a:p>
                      <a:pPr marL="0" marR="0">
                        <a:spcBef>
                          <a:spcPts val="0"/>
                        </a:spcBef>
                        <a:spcAft>
                          <a:spcPts val="0"/>
                        </a:spcAft>
                      </a:pP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b="1" dirty="0" smtClean="0">
                          <a:effectLst/>
                          <a:latin typeface="+mj-lt"/>
                          <a:ea typeface="Times New Roman"/>
                        </a:rPr>
                        <a:t>R’000</a:t>
                      </a:r>
                      <a:endParaRPr lang="en-US" sz="1500" b="1" dirty="0">
                        <a:effectLst/>
                        <a:latin typeface="+mj-lt"/>
                        <a:ea typeface="Times New Roman"/>
                      </a:endParaRPr>
                    </a:p>
                  </a:txBody>
                  <a:tcPr marL="68580" marR="68580" marT="0" marB="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500" b="1" kern="1200" dirty="0" smtClean="0">
                          <a:solidFill>
                            <a:schemeClr val="dk1"/>
                          </a:solidFill>
                          <a:effectLst/>
                          <a:latin typeface="+mn-lt"/>
                          <a:ea typeface="Times New Roman"/>
                          <a:cs typeface="+mn-cs"/>
                        </a:rPr>
                        <a:t>R’000</a:t>
                      </a:r>
                      <a:endParaRPr lang="en-US" sz="1500" b="1" dirty="0">
                        <a:effectLst/>
                        <a:latin typeface="+mj-lt"/>
                        <a:ea typeface="Times New Roman"/>
                      </a:endParaRPr>
                    </a:p>
                  </a:txBody>
                  <a:tcPr marL="68580" marR="68580" marT="0" marB="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500" b="1" kern="1200" dirty="0" smtClean="0">
                          <a:solidFill>
                            <a:schemeClr val="dk1"/>
                          </a:solidFill>
                          <a:effectLst/>
                          <a:latin typeface="+mn-lt"/>
                          <a:ea typeface="Times New Roman"/>
                          <a:cs typeface="+mn-cs"/>
                        </a:rPr>
                        <a:t>R’000</a:t>
                      </a:r>
                    </a:p>
                    <a:p>
                      <a:pPr marL="0" marR="0" algn="r">
                        <a:spcBef>
                          <a:spcPts val="0"/>
                        </a:spcBef>
                        <a:spcAft>
                          <a:spcPts val="0"/>
                        </a:spcAft>
                      </a:pPr>
                      <a:endParaRPr lang="en-US" sz="1500" b="1" dirty="0">
                        <a:effectLst/>
                        <a:latin typeface="+mj-lt"/>
                        <a:ea typeface="Times New Roman"/>
                      </a:endParaRPr>
                    </a:p>
                  </a:txBody>
                  <a:tcPr marL="68580" marR="68580" marT="0" marB="0"/>
                </a:tc>
                <a:tc>
                  <a:txBody>
                    <a:bodyPr/>
                    <a:lstStyle/>
                    <a:p>
                      <a:pPr marL="0" marR="0" algn="r">
                        <a:spcBef>
                          <a:spcPts val="0"/>
                        </a:spcBef>
                        <a:spcAft>
                          <a:spcPts val="0"/>
                        </a:spcAft>
                      </a:pPr>
                      <a:endParaRPr lang="en-US" sz="1600" dirty="0">
                        <a:effectLst/>
                        <a:latin typeface="+mn-lt"/>
                        <a:ea typeface="Times New Roman"/>
                      </a:endParaRPr>
                    </a:p>
                  </a:txBody>
                  <a:tcPr marL="68580" marR="68580" marT="0" marB="0"/>
                </a:tc>
              </a:tr>
              <a:tr h="261275">
                <a:tc>
                  <a:txBody>
                    <a:bodyPr/>
                    <a:lstStyle/>
                    <a:p>
                      <a:pPr marL="0" marR="0">
                        <a:spcBef>
                          <a:spcPts val="0"/>
                        </a:spcBef>
                        <a:spcAft>
                          <a:spcPts val="0"/>
                        </a:spcAft>
                      </a:pPr>
                      <a:r>
                        <a:rPr lang="en-US" sz="1500" dirty="0">
                          <a:effectLst/>
                        </a:rPr>
                        <a:t>Revenue</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840 988</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840 988</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a:t>
                      </a:r>
                      <a:endParaRPr lang="en-US" sz="1500" dirty="0">
                        <a:effectLst/>
                        <a:latin typeface="+mj-lt"/>
                        <a:ea typeface="Times New Roman"/>
                      </a:endParaRPr>
                    </a:p>
                  </a:txBody>
                  <a:tcPr marL="68580" marR="68580" marT="0" marB="0"/>
                </a:tc>
                <a:tc>
                  <a:txBody>
                    <a:bodyPr/>
                    <a:lstStyle/>
                    <a:p>
                      <a:pPr marL="0" marR="0" algn="l">
                        <a:spcBef>
                          <a:spcPts val="0"/>
                        </a:spcBef>
                        <a:spcAft>
                          <a:spcPts val="0"/>
                        </a:spcAft>
                      </a:pPr>
                      <a:r>
                        <a:rPr lang="en-US" sz="1400" kern="1200" baseline="0" dirty="0" smtClean="0">
                          <a:solidFill>
                            <a:schemeClr val="dk1"/>
                          </a:solidFill>
                          <a:effectLst/>
                          <a:latin typeface="+mn-lt"/>
                          <a:ea typeface="+mn-ea"/>
                          <a:cs typeface="+mn-cs"/>
                        </a:rPr>
                        <a:t>Transfers from Government</a:t>
                      </a:r>
                      <a:endParaRPr lang="en-US" sz="1400" kern="1200" baseline="0" dirty="0">
                        <a:solidFill>
                          <a:schemeClr val="dk1"/>
                        </a:solidFill>
                        <a:effectLst/>
                        <a:latin typeface="+mn-lt"/>
                        <a:ea typeface="+mn-ea"/>
                        <a:cs typeface="+mn-cs"/>
                      </a:endParaRPr>
                    </a:p>
                  </a:txBody>
                  <a:tcPr marL="68580" marR="68580" marT="0" marB="0"/>
                </a:tc>
              </a:tr>
              <a:tr h="685847">
                <a:tc>
                  <a:txBody>
                    <a:bodyPr/>
                    <a:lstStyle/>
                    <a:p>
                      <a:pPr marL="0" marR="0">
                        <a:spcBef>
                          <a:spcPts val="0"/>
                        </a:spcBef>
                        <a:spcAft>
                          <a:spcPts val="0"/>
                        </a:spcAft>
                      </a:pPr>
                      <a:r>
                        <a:rPr lang="en-US" sz="1500" dirty="0">
                          <a:effectLst/>
                        </a:rPr>
                        <a:t>Finance income</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50 942</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50 942</a:t>
                      </a:r>
                      <a:endParaRPr lang="en-US" sz="1500" dirty="0">
                        <a:effectLst/>
                        <a:latin typeface="+mj-lt"/>
                        <a:ea typeface="Times New Roman"/>
                      </a:endParaRPr>
                    </a:p>
                  </a:txBody>
                  <a:tcPr marL="68580" marR="68580" marT="0" marB="0"/>
                </a:tc>
                <a:tc>
                  <a:txBody>
                    <a:bodyPr/>
                    <a:lstStyle/>
                    <a:p>
                      <a:pPr marL="0" marR="0" algn="l">
                        <a:spcBef>
                          <a:spcPts val="0"/>
                        </a:spcBef>
                        <a:spcAft>
                          <a:spcPts val="0"/>
                        </a:spcAft>
                      </a:pPr>
                      <a:r>
                        <a:rPr lang="en-US" sz="1400" kern="1200" baseline="0" dirty="0" smtClean="0">
                          <a:solidFill>
                            <a:schemeClr val="dk1"/>
                          </a:solidFill>
                          <a:effectLst/>
                          <a:latin typeface="+mn-lt"/>
                          <a:ea typeface="+mn-ea"/>
                          <a:cs typeface="+mn-cs"/>
                        </a:rPr>
                        <a:t>Interest received:  USAF investments</a:t>
                      </a:r>
                      <a:endParaRPr lang="en-US" sz="1400" kern="1200" baseline="0" dirty="0">
                        <a:solidFill>
                          <a:schemeClr val="dk1"/>
                        </a:solidFill>
                        <a:effectLst/>
                        <a:latin typeface="+mn-lt"/>
                        <a:ea typeface="+mn-ea"/>
                        <a:cs typeface="+mn-cs"/>
                      </a:endParaRPr>
                    </a:p>
                  </a:txBody>
                  <a:tcPr marL="68580" marR="68580" marT="0" marB="0"/>
                </a:tc>
              </a:tr>
              <a:tr h="261275">
                <a:tc>
                  <a:txBody>
                    <a:bodyPr/>
                    <a:lstStyle/>
                    <a:p>
                      <a:pPr marL="0" marR="0">
                        <a:spcBef>
                          <a:spcPts val="0"/>
                        </a:spcBef>
                        <a:spcAft>
                          <a:spcPts val="0"/>
                        </a:spcAft>
                      </a:pPr>
                      <a:r>
                        <a:rPr lang="en-US" sz="1500" dirty="0">
                          <a:effectLst/>
                        </a:rPr>
                        <a:t>Other income</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55</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55</a:t>
                      </a:r>
                      <a:endParaRPr lang="en-US" sz="1500" dirty="0">
                        <a:effectLst/>
                        <a:latin typeface="+mj-lt"/>
                        <a:ea typeface="Times New Roman"/>
                      </a:endParaRPr>
                    </a:p>
                  </a:txBody>
                  <a:tcPr marL="68580" marR="68580" marT="0" marB="0"/>
                </a:tc>
                <a:tc>
                  <a:txBody>
                    <a:bodyPr/>
                    <a:lstStyle/>
                    <a:p>
                      <a:pPr marL="0" marR="0" algn="l">
                        <a:spcBef>
                          <a:spcPts val="0"/>
                        </a:spcBef>
                        <a:spcAft>
                          <a:spcPts val="0"/>
                        </a:spcAft>
                      </a:pPr>
                      <a:r>
                        <a:rPr lang="en-US" sz="1400" kern="1200" baseline="0" dirty="0" smtClean="0">
                          <a:solidFill>
                            <a:schemeClr val="dk1"/>
                          </a:solidFill>
                          <a:effectLst/>
                          <a:latin typeface="+mn-lt"/>
                          <a:ea typeface="+mn-ea"/>
                          <a:cs typeface="+mn-cs"/>
                        </a:rPr>
                        <a:t>Refunds, recoveries and  tender levies</a:t>
                      </a:r>
                      <a:endParaRPr lang="en-US" sz="1400" kern="1200" baseline="0" dirty="0">
                        <a:solidFill>
                          <a:schemeClr val="dk1"/>
                        </a:solidFill>
                        <a:effectLst/>
                        <a:latin typeface="+mn-lt"/>
                        <a:ea typeface="+mn-ea"/>
                        <a:cs typeface="+mn-cs"/>
                      </a:endParaRPr>
                    </a:p>
                  </a:txBody>
                  <a:tcPr marL="68580" marR="68580" marT="0" marB="0"/>
                </a:tc>
              </a:tr>
              <a:tr h="261275">
                <a:tc>
                  <a:txBody>
                    <a:bodyPr/>
                    <a:lstStyle/>
                    <a:p>
                      <a:pPr marL="0" marR="0">
                        <a:spcBef>
                          <a:spcPts val="0"/>
                        </a:spcBef>
                        <a:spcAft>
                          <a:spcPts val="0"/>
                        </a:spcAft>
                      </a:pPr>
                      <a:r>
                        <a:rPr lang="en-US" sz="1500" dirty="0">
                          <a:effectLst/>
                        </a:rPr>
                        <a:t>Total revenue</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r>
                        <a:rPr lang="en-US" sz="1500" b="1" dirty="0" smtClean="0">
                          <a:effectLst/>
                        </a:rPr>
                        <a:t>891 985</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r>
                        <a:rPr lang="en-US" sz="1500" b="1" dirty="0" smtClean="0">
                          <a:effectLst/>
                        </a:rPr>
                        <a:t>840 988</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r>
                        <a:rPr lang="en-US" sz="1500" b="1" dirty="0" smtClean="0">
                          <a:effectLst/>
                        </a:rPr>
                        <a:t>50 997</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endParaRPr lang="en-US" sz="1600" b="1" i="1" dirty="0">
                        <a:effectLst/>
                        <a:latin typeface="+mn-lt"/>
                        <a:ea typeface="Times New Roman"/>
                      </a:endParaRPr>
                    </a:p>
                  </a:txBody>
                  <a:tcPr marL="68580" marR="68580" marT="0" marB="0"/>
                </a:tc>
              </a:tr>
              <a:tr h="261275">
                <a:tc>
                  <a:txBody>
                    <a:bodyPr/>
                    <a:lstStyle/>
                    <a:p>
                      <a:pPr marL="0" marR="0">
                        <a:spcBef>
                          <a:spcPts val="0"/>
                        </a:spcBef>
                        <a:spcAft>
                          <a:spcPts val="0"/>
                        </a:spcAft>
                      </a:pPr>
                      <a:r>
                        <a:rPr lang="en-US" sz="1500" dirty="0">
                          <a:effectLst/>
                        </a:rPr>
                        <a:t> </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a:effectLst/>
                        </a:rPr>
                        <a:t> </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endParaRPr lang="en-US" sz="1600" dirty="0">
                        <a:effectLst/>
                        <a:latin typeface="+mn-lt"/>
                        <a:ea typeface="Times New Roman"/>
                      </a:endParaRPr>
                    </a:p>
                  </a:txBody>
                  <a:tcPr marL="68580" marR="68580" marT="0" marB="0"/>
                </a:tc>
              </a:tr>
              <a:tr h="261275">
                <a:tc>
                  <a:txBody>
                    <a:bodyPr/>
                    <a:lstStyle/>
                    <a:p>
                      <a:pPr marL="0" marR="0">
                        <a:spcBef>
                          <a:spcPts val="0"/>
                        </a:spcBef>
                        <a:spcAft>
                          <a:spcPts val="0"/>
                        </a:spcAft>
                      </a:pPr>
                      <a:r>
                        <a:rPr lang="en-US" sz="1500" dirty="0">
                          <a:effectLst/>
                        </a:rPr>
                        <a:t>Expenditure</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a:effectLst/>
                        </a:rPr>
                        <a:t> </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a:effectLst/>
                        </a:rPr>
                        <a:t> </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endParaRPr lang="en-US" sz="1600" dirty="0">
                        <a:effectLst/>
                        <a:latin typeface="+mn-lt"/>
                        <a:ea typeface="Times New Roman"/>
                      </a:endParaRPr>
                    </a:p>
                  </a:txBody>
                  <a:tcPr marL="68580" marR="68580" marT="0" marB="0"/>
                </a:tc>
              </a:tr>
              <a:tr h="914462">
                <a:tc>
                  <a:txBody>
                    <a:bodyPr/>
                    <a:lstStyle/>
                    <a:p>
                      <a:pPr marL="0" marR="0">
                        <a:spcBef>
                          <a:spcPts val="0"/>
                        </a:spcBef>
                        <a:spcAft>
                          <a:spcPts val="0"/>
                        </a:spcAft>
                      </a:pPr>
                      <a:r>
                        <a:rPr lang="en-US" sz="1500" dirty="0">
                          <a:effectLst/>
                        </a:rPr>
                        <a:t>Project Expenses</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(72 301)</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(840</a:t>
                      </a:r>
                      <a:r>
                        <a:rPr lang="en-US" sz="1500" baseline="0" dirty="0" smtClean="0">
                          <a:effectLst/>
                        </a:rPr>
                        <a:t> 171</a:t>
                      </a:r>
                      <a:r>
                        <a:rPr lang="en-US" sz="1500" dirty="0" smtClean="0">
                          <a:effectLst/>
                        </a:rPr>
                        <a:t>)</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767 870</a:t>
                      </a:r>
                      <a:endParaRPr lang="en-US" sz="1500" dirty="0">
                        <a:effectLst/>
                        <a:latin typeface="+mj-lt"/>
                        <a:ea typeface="Times New Roman"/>
                      </a:endParaRPr>
                    </a:p>
                  </a:txBody>
                  <a:tcPr marL="68580" marR="68580" marT="0" marB="0"/>
                </a:tc>
                <a:tc>
                  <a:txBody>
                    <a:bodyPr/>
                    <a:lstStyle/>
                    <a:p>
                      <a:pPr marL="0" marR="0" algn="just">
                        <a:spcBef>
                          <a:spcPts val="0"/>
                        </a:spcBef>
                        <a:spcAft>
                          <a:spcPts val="0"/>
                        </a:spcAft>
                      </a:pPr>
                      <a:r>
                        <a:rPr lang="en-US" sz="1400" kern="1200" dirty="0" smtClean="0">
                          <a:effectLst/>
                          <a:latin typeface="+mn-lt"/>
                        </a:rPr>
                        <a:t>Variance is due to non-expenditure on  BDM funds. These funds will be expended</a:t>
                      </a:r>
                      <a:r>
                        <a:rPr lang="en-US" sz="1400" kern="1200" baseline="0" dirty="0" smtClean="0">
                          <a:effectLst/>
                          <a:latin typeface="+mn-lt"/>
                        </a:rPr>
                        <a:t> in the current year</a:t>
                      </a:r>
                      <a:endParaRPr lang="en-US" sz="1400" kern="1200" dirty="0">
                        <a:solidFill>
                          <a:schemeClr val="dk1"/>
                        </a:solidFill>
                        <a:effectLst/>
                        <a:latin typeface="+mn-lt"/>
                        <a:ea typeface="Times New Roman"/>
                        <a:cs typeface="+mn-cs"/>
                      </a:endParaRPr>
                    </a:p>
                  </a:txBody>
                  <a:tcPr marL="68580" marR="68580" marT="0" marB="0"/>
                </a:tc>
              </a:tr>
              <a:tr h="261275">
                <a:tc>
                  <a:txBody>
                    <a:bodyPr/>
                    <a:lstStyle/>
                    <a:p>
                      <a:pPr marL="0" marR="0">
                        <a:spcBef>
                          <a:spcPts val="0"/>
                        </a:spcBef>
                        <a:spcAft>
                          <a:spcPts val="0"/>
                        </a:spcAft>
                      </a:pPr>
                      <a:r>
                        <a:rPr lang="en-US" sz="1500" dirty="0">
                          <a:effectLst/>
                        </a:rPr>
                        <a:t>Audit Fees</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a:effectLst/>
                        </a:rPr>
                        <a:t>(</a:t>
                      </a:r>
                      <a:r>
                        <a:rPr lang="en-US" sz="1500" dirty="0" smtClean="0">
                          <a:effectLst/>
                        </a:rPr>
                        <a:t>702)</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(815)</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113</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endParaRPr lang="en-US" sz="1600" dirty="0">
                        <a:effectLst/>
                        <a:latin typeface="+mn-lt"/>
                        <a:ea typeface="Times New Roman"/>
                      </a:endParaRPr>
                    </a:p>
                  </a:txBody>
                  <a:tcPr marL="68580" marR="68580" marT="0" marB="0"/>
                </a:tc>
              </a:tr>
              <a:tr h="261275">
                <a:tc>
                  <a:txBody>
                    <a:bodyPr/>
                    <a:lstStyle/>
                    <a:p>
                      <a:pPr marL="0" marR="0">
                        <a:spcBef>
                          <a:spcPts val="0"/>
                        </a:spcBef>
                        <a:spcAft>
                          <a:spcPts val="0"/>
                        </a:spcAft>
                      </a:pPr>
                      <a:r>
                        <a:rPr lang="en-US" sz="1500" dirty="0">
                          <a:effectLst/>
                        </a:rPr>
                        <a:t>Administrative Expenses</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(3)</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(2)</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(1)</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endParaRPr lang="en-US" sz="1600" dirty="0">
                        <a:effectLst/>
                        <a:latin typeface="+mn-lt"/>
                        <a:ea typeface="Times New Roman"/>
                      </a:endParaRPr>
                    </a:p>
                  </a:txBody>
                  <a:tcPr marL="68580" marR="68580" marT="0" marB="0"/>
                </a:tc>
              </a:tr>
              <a:tr h="261275">
                <a:tc>
                  <a:txBody>
                    <a:bodyPr/>
                    <a:lstStyle/>
                    <a:p>
                      <a:pPr marL="0" marR="0">
                        <a:spcBef>
                          <a:spcPts val="0"/>
                        </a:spcBef>
                        <a:spcAft>
                          <a:spcPts val="0"/>
                        </a:spcAft>
                      </a:pPr>
                      <a:r>
                        <a:rPr lang="en-US" sz="1500" dirty="0">
                          <a:effectLst/>
                        </a:rPr>
                        <a:t>Total Expenditure</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r>
                        <a:rPr lang="en-US" sz="1500" b="1" dirty="0" smtClean="0">
                          <a:effectLst/>
                        </a:rPr>
                        <a:t>(73</a:t>
                      </a:r>
                      <a:r>
                        <a:rPr lang="en-US" sz="1500" b="1" baseline="0" dirty="0" smtClean="0">
                          <a:effectLst/>
                        </a:rPr>
                        <a:t> 006</a:t>
                      </a:r>
                      <a:r>
                        <a:rPr lang="en-US" sz="1500" b="1" dirty="0" smtClean="0">
                          <a:effectLst/>
                        </a:rPr>
                        <a:t>)</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r>
                        <a:rPr lang="en-US" sz="1500" b="1" dirty="0" smtClean="0">
                          <a:effectLst/>
                        </a:rPr>
                        <a:t>(840 988)</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r>
                        <a:rPr lang="en-US" sz="1500" b="1" dirty="0" smtClean="0">
                          <a:effectLst/>
                        </a:rPr>
                        <a:t>767</a:t>
                      </a:r>
                      <a:r>
                        <a:rPr lang="en-US" sz="1500" b="1" baseline="0" dirty="0" smtClean="0">
                          <a:effectLst/>
                        </a:rPr>
                        <a:t> 982</a:t>
                      </a:r>
                      <a:endParaRPr lang="en-US" sz="1500" b="1" i="1" dirty="0">
                        <a:effectLst/>
                        <a:latin typeface="+mj-lt"/>
                        <a:ea typeface="Times New Roman"/>
                      </a:endParaRPr>
                    </a:p>
                  </a:txBody>
                  <a:tcPr marL="68580" marR="68580" marT="0" marB="0"/>
                </a:tc>
                <a:tc>
                  <a:txBody>
                    <a:bodyPr/>
                    <a:lstStyle/>
                    <a:p>
                      <a:pPr marL="0" marR="0" algn="l">
                        <a:spcBef>
                          <a:spcPts val="0"/>
                        </a:spcBef>
                        <a:spcAft>
                          <a:spcPts val="0"/>
                        </a:spcAft>
                      </a:pPr>
                      <a:r>
                        <a:rPr lang="en-US" sz="1400" kern="1200" dirty="0" smtClean="0">
                          <a:effectLst/>
                          <a:latin typeface="+mn-lt"/>
                        </a:rPr>
                        <a:t>Variance due to unspent</a:t>
                      </a:r>
                      <a:r>
                        <a:rPr lang="en-US" sz="1400" kern="1200" baseline="0" dirty="0" smtClean="0">
                          <a:effectLst/>
                          <a:latin typeface="+mn-lt"/>
                        </a:rPr>
                        <a:t> </a:t>
                      </a:r>
                      <a:r>
                        <a:rPr lang="en-US" sz="1400" kern="1200" dirty="0" smtClean="0">
                          <a:effectLst/>
                          <a:latin typeface="+mn-lt"/>
                        </a:rPr>
                        <a:t>BDM funds. </a:t>
                      </a:r>
                      <a:endParaRPr lang="en-US" sz="1400" b="1" i="1" dirty="0">
                        <a:effectLst/>
                        <a:latin typeface="+mn-lt"/>
                        <a:ea typeface="Times New Roman"/>
                      </a:endParaRPr>
                    </a:p>
                  </a:txBody>
                  <a:tcPr marL="68580" marR="68580" marT="0" marB="0"/>
                </a:tc>
              </a:tr>
              <a:tr h="261275">
                <a:tc>
                  <a:txBody>
                    <a:bodyPr/>
                    <a:lstStyle/>
                    <a:p>
                      <a:pPr marL="0" marR="0">
                        <a:spcBef>
                          <a:spcPts val="0"/>
                        </a:spcBef>
                        <a:spcAft>
                          <a:spcPts val="0"/>
                        </a:spcAft>
                      </a:pPr>
                      <a:r>
                        <a:rPr lang="en-US" sz="1500" dirty="0">
                          <a:effectLst/>
                        </a:rPr>
                        <a:t> </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a:effectLst/>
                        </a:rPr>
                        <a:t> </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a:effectLst/>
                        </a:rPr>
                        <a:t> </a:t>
                      </a: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endParaRPr lang="en-US" sz="1500" dirty="0">
                        <a:effectLst/>
                        <a:latin typeface="+mj-lt"/>
                        <a:ea typeface="Times New Roman"/>
                      </a:endParaRPr>
                    </a:p>
                  </a:txBody>
                  <a:tcPr marL="68580" marR="68580" marT="0" marB="0"/>
                </a:tc>
                <a:tc>
                  <a:txBody>
                    <a:bodyPr/>
                    <a:lstStyle/>
                    <a:p>
                      <a:pPr marL="0" marR="0" algn="r">
                        <a:spcBef>
                          <a:spcPts val="0"/>
                        </a:spcBef>
                        <a:spcAft>
                          <a:spcPts val="0"/>
                        </a:spcAft>
                      </a:pPr>
                      <a:endParaRPr lang="en-US" sz="1600" dirty="0">
                        <a:effectLst/>
                        <a:latin typeface="+mn-lt"/>
                        <a:ea typeface="Times New Roman"/>
                      </a:endParaRPr>
                    </a:p>
                  </a:txBody>
                  <a:tcPr marL="68580" marR="68580" marT="0" marB="0"/>
                </a:tc>
              </a:tr>
              <a:tr h="261275">
                <a:tc>
                  <a:txBody>
                    <a:bodyPr/>
                    <a:lstStyle/>
                    <a:p>
                      <a:pPr marL="0" marR="0">
                        <a:spcBef>
                          <a:spcPts val="0"/>
                        </a:spcBef>
                        <a:spcAft>
                          <a:spcPts val="0"/>
                        </a:spcAft>
                      </a:pPr>
                      <a:r>
                        <a:rPr lang="en-US" sz="1500" dirty="0">
                          <a:effectLst/>
                        </a:rPr>
                        <a:t>Surplus for the period</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818</a:t>
                      </a:r>
                      <a:r>
                        <a:rPr lang="en-US" sz="1500" baseline="0" dirty="0" smtClean="0">
                          <a:effectLst/>
                        </a:rPr>
                        <a:t> 979</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r>
                        <a:rPr lang="en-US" sz="1500" dirty="0" smtClean="0">
                          <a:effectLst/>
                        </a:rPr>
                        <a:t>818 979</a:t>
                      </a:r>
                      <a:endParaRPr lang="en-US" sz="1500" b="1" i="1" dirty="0">
                        <a:effectLst/>
                        <a:latin typeface="+mj-lt"/>
                        <a:ea typeface="Times New Roman"/>
                      </a:endParaRPr>
                    </a:p>
                  </a:txBody>
                  <a:tcPr marL="68580" marR="68580" marT="0" marB="0"/>
                </a:tc>
                <a:tc>
                  <a:txBody>
                    <a:bodyPr/>
                    <a:lstStyle/>
                    <a:p>
                      <a:pPr marL="0" marR="0" algn="r">
                        <a:spcBef>
                          <a:spcPts val="0"/>
                        </a:spcBef>
                        <a:spcAft>
                          <a:spcPts val="0"/>
                        </a:spcAft>
                      </a:pPr>
                      <a:endParaRPr lang="en-US" sz="1600" b="1" i="1" dirty="0">
                        <a:effectLst/>
                        <a:latin typeface="+mn-lt"/>
                        <a:ea typeface="Times New Roman"/>
                      </a:endParaRPr>
                    </a:p>
                  </a:txBody>
                  <a:tcPr marL="68580" marR="68580" marT="0" marB="0"/>
                </a:tc>
              </a:tr>
              <a:tr h="261275">
                <a:tc>
                  <a:txBody>
                    <a:bodyPr/>
                    <a:lstStyle/>
                    <a:p>
                      <a:pPr marL="0" marR="0">
                        <a:spcBef>
                          <a:spcPts val="0"/>
                        </a:spcBef>
                        <a:spcAft>
                          <a:spcPts val="0"/>
                        </a:spcAft>
                      </a:pPr>
                      <a:r>
                        <a:rPr lang="en-US" sz="1500" dirty="0">
                          <a:effectLst/>
                        </a:rPr>
                        <a:t>Attributable to:</a:t>
                      </a:r>
                      <a:endParaRPr lang="en-US" sz="1500" dirty="0">
                        <a:effectLst/>
                        <a:latin typeface="+mj-lt"/>
                        <a:ea typeface="Times New Roman"/>
                      </a:endParaRPr>
                    </a:p>
                  </a:txBody>
                  <a:tcPr marL="68580" marR="68580" marT="0" marB="0"/>
                </a:tc>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effectLst/>
                        </a:rPr>
                        <a:t> </a:t>
                      </a:r>
                      <a:r>
                        <a:rPr lang="en-US" sz="1600" dirty="0" smtClean="0">
                          <a:effectLst/>
                        </a:rPr>
                        <a:t>Due</a:t>
                      </a:r>
                      <a:r>
                        <a:rPr lang="en-US" sz="1600" baseline="0" dirty="0" smtClean="0">
                          <a:effectLst/>
                        </a:rPr>
                        <a:t> to DTT subsidy  and </a:t>
                      </a:r>
                      <a:r>
                        <a:rPr lang="en-US" sz="1500" dirty="0" smtClean="0">
                          <a:effectLst/>
                        </a:rPr>
                        <a:t> investment</a:t>
                      </a:r>
                      <a:r>
                        <a:rPr lang="en-US" sz="1500" baseline="0" dirty="0" smtClean="0">
                          <a:effectLst/>
                        </a:rPr>
                        <a:t> interest income received  </a:t>
                      </a:r>
                      <a:endParaRPr lang="en-US" sz="1500" dirty="0">
                        <a:effectLst/>
                        <a:latin typeface="+mj-lt"/>
                        <a:ea typeface="Times New Roman"/>
                      </a:endParaRPr>
                    </a:p>
                  </a:txBody>
                  <a:tcPr marL="68580" marR="68580" marT="0" marB="0"/>
                </a:tc>
                <a:tc hMerge="1">
                  <a:txBody>
                    <a:bodyPr/>
                    <a:lstStyle/>
                    <a:p>
                      <a:pPr marL="0" marR="0">
                        <a:spcBef>
                          <a:spcPts val="0"/>
                        </a:spcBef>
                        <a:spcAft>
                          <a:spcPts val="0"/>
                        </a:spcAft>
                      </a:pPr>
                      <a:endParaRPr lang="en-US" sz="1600" dirty="0">
                        <a:effectLst/>
                        <a:latin typeface="+mj-lt"/>
                        <a:ea typeface="Times New Roman"/>
                      </a:endParaRPr>
                    </a:p>
                  </a:txBody>
                  <a:tcPr marL="68580" marR="68580" marT="0" marB="0"/>
                </a:tc>
                <a:tc hMerge="1">
                  <a:txBody>
                    <a:bodyPr/>
                    <a:lstStyle/>
                    <a:p>
                      <a:pPr marL="0" marR="0">
                        <a:spcBef>
                          <a:spcPts val="0"/>
                        </a:spcBef>
                        <a:spcAft>
                          <a:spcPts val="0"/>
                        </a:spcAft>
                      </a:pPr>
                      <a:endParaRPr lang="en-US" sz="1600" dirty="0">
                        <a:effectLst/>
                        <a:latin typeface="+mj-lt"/>
                        <a:ea typeface="Times New Roman"/>
                      </a:endParaRPr>
                    </a:p>
                  </a:txBody>
                  <a:tcPr marL="68580" marR="68580" marT="0" marB="0"/>
                </a:tc>
                <a:tc hMerge="1">
                  <a:txBody>
                    <a:bodyPr/>
                    <a:lstStyle/>
                    <a:p>
                      <a:pPr marL="0" marR="0">
                        <a:spcBef>
                          <a:spcPts val="0"/>
                        </a:spcBef>
                        <a:spcAft>
                          <a:spcPts val="0"/>
                        </a:spcAft>
                      </a:pPr>
                      <a:endParaRPr lang="en-US" sz="1600" dirty="0">
                        <a:effectLst/>
                        <a:latin typeface="+mj-lt"/>
                        <a:ea typeface="Times New Roman"/>
                      </a:endParaRPr>
                    </a:p>
                  </a:txBody>
                  <a:tcPr marL="68580" marR="68580" marT="0" marB="0"/>
                </a:tc>
              </a:tr>
            </a:tbl>
          </a:graphicData>
        </a:graphic>
      </p:graphicFrame>
    </p:spTree>
    <p:extLst>
      <p:ext uri="{BB962C8B-B14F-4D97-AF65-F5344CB8AC3E}">
        <p14:creationId xmlns:p14="http://schemas.microsoft.com/office/powerpoint/2010/main" val="2050453299"/>
      </p:ext>
    </p:extLst>
  </p:cSld>
  <p:clrMapOvr>
    <a:masterClrMapping/>
  </p:clrMapOvr>
  <p:transition spd="slow">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19256" cy="675213"/>
          </a:xfrm>
        </p:spPr>
        <p:txBody>
          <a:bodyPr>
            <a:normAutofit/>
          </a:bodyPr>
          <a:lstStyle/>
          <a:p>
            <a:pPr algn="ctr"/>
            <a:r>
              <a:rPr lang="en-ZA" b="1" dirty="0" smtClean="0"/>
              <a:t>           </a:t>
            </a:r>
            <a:r>
              <a:rPr lang="en-ZA" sz="2400" b="1" dirty="0"/>
              <a:t>USAF</a:t>
            </a:r>
            <a:r>
              <a:rPr lang="en-ZA" b="1" dirty="0"/>
              <a:t> </a:t>
            </a:r>
            <a:r>
              <a:rPr lang="en-ZA" sz="1800" b="1" dirty="0" smtClean="0"/>
              <a:t>Audit Findings Summary</a:t>
            </a:r>
            <a:endParaRPr lang="en-ZA" sz="1800" b="1" dirty="0"/>
          </a:p>
        </p:txBody>
      </p:sp>
      <p:sp>
        <p:nvSpPr>
          <p:cNvPr id="3" name="Content Placeholder 2"/>
          <p:cNvSpPr>
            <a:spLocks noGrp="1"/>
          </p:cNvSpPr>
          <p:nvPr>
            <p:ph idx="1"/>
          </p:nvPr>
        </p:nvSpPr>
        <p:spPr/>
        <p:txBody>
          <a:bodyPr>
            <a:normAutofit/>
          </a:bodyPr>
          <a:lstStyle/>
          <a:p>
            <a:pPr marL="0" indent="0">
              <a:buNone/>
            </a:pPr>
            <a:r>
              <a:rPr lang="en-ZA" b="1" dirty="0" smtClean="0">
                <a:latin typeface="+mj-lt"/>
              </a:rPr>
              <a:t> </a:t>
            </a:r>
            <a:endParaRPr lang="en-ZA" b="1" dirty="0">
              <a:latin typeface="+mj-lt"/>
            </a:endParaRPr>
          </a:p>
          <a:p>
            <a:pPr marL="0" indent="0">
              <a:buNone/>
            </a:pPr>
            <a:endParaRPr lang="en-ZA" b="1" dirty="0">
              <a:solidFill>
                <a:schemeClr val="tx1">
                  <a:lumMod val="75000"/>
                  <a:lumOff val="25000"/>
                </a:schemeClr>
              </a:solidFill>
            </a:endParaRPr>
          </a:p>
          <a:p>
            <a:pPr marL="0" indent="0">
              <a:buNone/>
            </a:pPr>
            <a:endParaRPr lang="en-ZA" dirty="0" smtClean="0"/>
          </a:p>
          <a:p>
            <a:endParaRPr lang="en-ZA" dirty="0" smtClean="0"/>
          </a:p>
          <a:p>
            <a:endParaRPr lang="en-ZA" dirty="0"/>
          </a:p>
        </p:txBody>
      </p:sp>
      <p:sp>
        <p:nvSpPr>
          <p:cNvPr id="10" name="Content Placeholder 2"/>
          <p:cNvSpPr txBox="1">
            <a:spLocks/>
          </p:cNvSpPr>
          <p:nvPr/>
        </p:nvSpPr>
        <p:spPr>
          <a:xfrm>
            <a:off x="609600" y="1911414"/>
            <a:ext cx="8229600" cy="454192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ZA" dirty="0" smtClean="0">
              <a:latin typeface="Arial Black" pitchFamily="34" charset="0"/>
            </a:endParaRPr>
          </a:p>
          <a:p>
            <a:endParaRPr lang="en-ZA" sz="2100" b="1" i="1" dirty="0" smtClean="0">
              <a:latin typeface="+mj-lt"/>
            </a:endParaRPr>
          </a:p>
          <a:p>
            <a:endParaRPr lang="en-ZA" sz="2100" b="1" i="1" dirty="0" smtClean="0">
              <a:latin typeface="+mj-lt"/>
            </a:endParaRPr>
          </a:p>
          <a:p>
            <a:pPr marL="0" indent="0">
              <a:buFont typeface="Arial" pitchFamily="34" charset="0"/>
              <a:buNone/>
            </a:pPr>
            <a:endParaRPr lang="en-ZA" sz="2100" b="1" i="1" dirty="0" smtClean="0">
              <a:latin typeface="+mj-lt"/>
            </a:endParaRPr>
          </a:p>
          <a:p>
            <a:endParaRPr lang="en-ZA" b="1" dirty="0" smtClean="0">
              <a:latin typeface="+mj-lt"/>
            </a:endParaRPr>
          </a:p>
          <a:p>
            <a:pPr marL="0" indent="0">
              <a:buFont typeface="Arial" pitchFamily="34" charset="0"/>
              <a:buNone/>
            </a:pPr>
            <a:endParaRPr lang="en-ZA" b="1" dirty="0">
              <a:latin typeface="+mj-lt"/>
            </a:endParaRPr>
          </a:p>
        </p:txBody>
      </p:sp>
      <p:graphicFrame>
        <p:nvGraphicFramePr>
          <p:cNvPr id="7" name="Table 6"/>
          <p:cNvGraphicFramePr>
            <a:graphicFrameLocks noGrp="1"/>
          </p:cNvGraphicFramePr>
          <p:nvPr>
            <p:extLst/>
          </p:nvPr>
        </p:nvGraphicFramePr>
        <p:xfrm>
          <a:off x="179512" y="1196755"/>
          <a:ext cx="8784975" cy="1382728"/>
        </p:xfrm>
        <a:graphic>
          <a:graphicData uri="http://schemas.openxmlformats.org/drawingml/2006/table">
            <a:tbl>
              <a:tblPr firstRow="1" bandRow="1">
                <a:tableStyleId>{21E4AEA4-8DFA-4A89-87EB-49C32662AFE0}</a:tableStyleId>
              </a:tblPr>
              <a:tblGrid>
                <a:gridCol w="1756995"/>
                <a:gridCol w="1756995"/>
                <a:gridCol w="1756995"/>
                <a:gridCol w="1756995"/>
                <a:gridCol w="1756995"/>
              </a:tblGrid>
              <a:tr h="335321">
                <a:tc>
                  <a:txBody>
                    <a:bodyPr/>
                    <a:lstStyle/>
                    <a:p>
                      <a:endParaRPr lang="en-ZA" dirty="0"/>
                    </a:p>
                  </a:txBody>
                  <a:tcPr/>
                </a:tc>
                <a:tc>
                  <a:txBody>
                    <a:bodyPr/>
                    <a:lstStyle/>
                    <a:p>
                      <a:r>
                        <a:rPr lang="en-ZA" sz="1400" dirty="0" smtClean="0"/>
                        <a:t>2011/12</a:t>
                      </a:r>
                      <a:endParaRPr lang="en-ZA" sz="1400" dirty="0"/>
                    </a:p>
                  </a:txBody>
                  <a:tcPr/>
                </a:tc>
                <a:tc>
                  <a:txBody>
                    <a:bodyPr/>
                    <a:lstStyle/>
                    <a:p>
                      <a:r>
                        <a:rPr lang="en-ZA" sz="1400" dirty="0" smtClean="0"/>
                        <a:t>2012/13</a:t>
                      </a:r>
                      <a:endParaRPr lang="en-ZA" sz="1400" dirty="0"/>
                    </a:p>
                  </a:txBody>
                  <a:tcPr/>
                </a:tc>
                <a:tc>
                  <a:txBody>
                    <a:bodyPr/>
                    <a:lstStyle/>
                    <a:p>
                      <a:r>
                        <a:rPr lang="en-ZA" sz="1400" dirty="0" smtClean="0"/>
                        <a:t>2013/14</a:t>
                      </a:r>
                      <a:endParaRPr lang="en-ZA" sz="1400" dirty="0"/>
                    </a:p>
                  </a:txBody>
                  <a:tcPr/>
                </a:tc>
                <a:tc>
                  <a:txBody>
                    <a:bodyPr/>
                    <a:lstStyle/>
                    <a:p>
                      <a:r>
                        <a:rPr lang="en-ZA" sz="1400" dirty="0" smtClean="0"/>
                        <a:t>2014/15</a:t>
                      </a:r>
                      <a:endParaRPr lang="en-ZA" sz="1400" dirty="0"/>
                    </a:p>
                  </a:txBody>
                  <a:tcPr/>
                </a:tc>
              </a:tr>
              <a:tr h="279435">
                <a:tc>
                  <a:txBody>
                    <a:bodyPr/>
                    <a:lstStyle/>
                    <a:p>
                      <a:r>
                        <a:rPr lang="en-ZA" sz="1400" dirty="0" smtClean="0"/>
                        <a:t>#</a:t>
                      </a:r>
                      <a:r>
                        <a:rPr lang="en-ZA" sz="1400" baseline="0" dirty="0" smtClean="0"/>
                        <a:t> of audit findings</a:t>
                      </a:r>
                      <a:endParaRPr lang="en-ZA" sz="1400" dirty="0"/>
                    </a:p>
                  </a:txBody>
                  <a:tcPr/>
                </a:tc>
                <a:tc>
                  <a:txBody>
                    <a:bodyPr/>
                    <a:lstStyle/>
                    <a:p>
                      <a:pPr algn="r"/>
                      <a:r>
                        <a:rPr lang="en-ZA" sz="1400" dirty="0" smtClean="0"/>
                        <a:t>16</a:t>
                      </a:r>
                      <a:endParaRPr lang="en-ZA" sz="1400" dirty="0"/>
                    </a:p>
                  </a:txBody>
                  <a:tcPr/>
                </a:tc>
                <a:tc>
                  <a:txBody>
                    <a:bodyPr/>
                    <a:lstStyle/>
                    <a:p>
                      <a:pPr algn="r"/>
                      <a:r>
                        <a:rPr lang="en-ZA" sz="1400" dirty="0" smtClean="0"/>
                        <a:t>8</a:t>
                      </a:r>
                      <a:endParaRPr lang="en-ZA" sz="1400" dirty="0"/>
                    </a:p>
                  </a:txBody>
                  <a:tcPr/>
                </a:tc>
                <a:tc>
                  <a:txBody>
                    <a:bodyPr/>
                    <a:lstStyle/>
                    <a:p>
                      <a:pPr algn="r"/>
                      <a:r>
                        <a:rPr lang="en-ZA" sz="1400" dirty="0" smtClean="0"/>
                        <a:t>8</a:t>
                      </a:r>
                      <a:endParaRPr lang="en-ZA" sz="1400" dirty="0"/>
                    </a:p>
                  </a:txBody>
                  <a:tcPr/>
                </a:tc>
                <a:tc>
                  <a:txBody>
                    <a:bodyPr/>
                    <a:lstStyle/>
                    <a:p>
                      <a:pPr algn="r"/>
                      <a:r>
                        <a:rPr lang="en-ZA" sz="1400" dirty="0" smtClean="0"/>
                        <a:t>8</a:t>
                      </a:r>
                      <a:endParaRPr lang="en-ZA" sz="1400" dirty="0"/>
                    </a:p>
                  </a:txBody>
                  <a:tcPr/>
                </a:tc>
              </a:tr>
              <a:tr h="279435">
                <a:tc>
                  <a:txBody>
                    <a:bodyPr/>
                    <a:lstStyle/>
                    <a:p>
                      <a:r>
                        <a:rPr lang="en-ZA" sz="1400" dirty="0" smtClean="0"/>
                        <a:t>Audit</a:t>
                      </a:r>
                      <a:r>
                        <a:rPr lang="en-ZA" sz="1400" baseline="0" dirty="0" smtClean="0"/>
                        <a:t> Report</a:t>
                      </a:r>
                      <a:endParaRPr lang="en-ZA" sz="1400" dirty="0"/>
                    </a:p>
                  </a:txBody>
                  <a:tcPr/>
                </a:tc>
                <a:tc>
                  <a:txBody>
                    <a:bodyPr/>
                    <a:lstStyle/>
                    <a:p>
                      <a:pPr algn="r"/>
                      <a:r>
                        <a:rPr lang="en-ZA" sz="1400" dirty="0" smtClean="0"/>
                        <a:t>Unqualified</a:t>
                      </a:r>
                      <a:endParaRPr lang="en-ZA" sz="1400" dirty="0"/>
                    </a:p>
                  </a:txBody>
                  <a:tcPr/>
                </a:tc>
                <a:tc>
                  <a:txBody>
                    <a:bodyPr/>
                    <a:lstStyle/>
                    <a:p>
                      <a:pPr algn="r"/>
                      <a:r>
                        <a:rPr lang="en-ZA" sz="1400" dirty="0" smtClean="0"/>
                        <a:t>Qualified</a:t>
                      </a:r>
                      <a:endParaRPr lang="en-ZA" sz="1400" dirty="0"/>
                    </a:p>
                  </a:txBody>
                  <a:tcPr/>
                </a:tc>
                <a:tc>
                  <a:txBody>
                    <a:bodyPr/>
                    <a:lstStyle/>
                    <a:p>
                      <a:pPr algn="r"/>
                      <a:r>
                        <a:rPr lang="en-ZA" sz="1400" dirty="0" smtClean="0"/>
                        <a:t>Clean</a:t>
                      </a:r>
                      <a:endParaRPr lang="en-ZA" sz="1400" dirty="0"/>
                    </a:p>
                  </a:txBody>
                  <a:tcPr/>
                </a:tc>
                <a:tc>
                  <a:txBody>
                    <a:bodyPr/>
                    <a:lstStyle/>
                    <a:p>
                      <a:pPr algn="r"/>
                      <a:r>
                        <a:rPr lang="en-ZA" sz="1400" dirty="0" smtClean="0"/>
                        <a:t>Unqualified</a:t>
                      </a:r>
                      <a:endParaRPr lang="en-ZA" sz="1400" dirty="0"/>
                    </a:p>
                  </a:txBody>
                  <a:tcPr/>
                </a:tc>
              </a:tr>
              <a:tr h="407368">
                <a:tc>
                  <a:txBody>
                    <a:bodyPr/>
                    <a:lstStyle/>
                    <a:p>
                      <a:r>
                        <a:rPr lang="en-ZA" sz="1400" dirty="0" smtClean="0"/>
                        <a:t>S</a:t>
                      </a:r>
                      <a:r>
                        <a:rPr lang="en-ZA" sz="1400" baseline="0" dirty="0" smtClean="0"/>
                        <a:t>CM matters</a:t>
                      </a:r>
                      <a:endParaRPr lang="en-ZA" sz="1400" dirty="0"/>
                    </a:p>
                  </a:txBody>
                  <a:tcPr/>
                </a:tc>
                <a:tc>
                  <a:txBody>
                    <a:bodyPr/>
                    <a:lstStyle/>
                    <a:p>
                      <a:pPr algn="r"/>
                      <a:r>
                        <a:rPr lang="en-ZA" sz="1400" dirty="0" smtClean="0"/>
                        <a:t>12</a:t>
                      </a:r>
                      <a:endParaRPr lang="en-ZA" sz="1400" dirty="0"/>
                    </a:p>
                  </a:txBody>
                  <a:tcPr/>
                </a:tc>
                <a:tc>
                  <a:txBody>
                    <a:bodyPr/>
                    <a:lstStyle/>
                    <a:p>
                      <a:pPr algn="r"/>
                      <a:r>
                        <a:rPr lang="en-ZA" sz="1400" dirty="0" smtClean="0"/>
                        <a:t>4</a:t>
                      </a:r>
                      <a:endParaRPr lang="en-ZA" sz="1400" dirty="0"/>
                    </a:p>
                  </a:txBody>
                  <a:tcPr/>
                </a:tc>
                <a:tc>
                  <a:txBody>
                    <a:bodyPr/>
                    <a:lstStyle/>
                    <a:p>
                      <a:pPr algn="r"/>
                      <a:r>
                        <a:rPr lang="en-ZA" sz="1400" dirty="0" smtClean="0"/>
                        <a:t>0</a:t>
                      </a:r>
                      <a:endParaRPr lang="en-ZA" sz="1400" dirty="0"/>
                    </a:p>
                  </a:txBody>
                  <a:tcPr/>
                </a:tc>
                <a:tc>
                  <a:txBody>
                    <a:bodyPr/>
                    <a:lstStyle/>
                    <a:p>
                      <a:pPr algn="r"/>
                      <a:r>
                        <a:rPr lang="en-ZA" sz="1400" dirty="0" smtClean="0"/>
                        <a:t>0</a:t>
                      </a:r>
                      <a:endParaRPr lang="en-ZA" sz="1400" dirty="0"/>
                    </a:p>
                  </a:txBody>
                  <a:tcPr/>
                </a:tc>
              </a:tr>
            </a:tbl>
          </a:graphicData>
        </a:graphic>
      </p:graphicFrame>
      <p:sp>
        <p:nvSpPr>
          <p:cNvPr id="8" name="Title 1"/>
          <p:cNvSpPr txBox="1">
            <a:spLocks/>
          </p:cNvSpPr>
          <p:nvPr/>
        </p:nvSpPr>
        <p:spPr>
          <a:xfrm>
            <a:off x="179512" y="2579483"/>
            <a:ext cx="3672408" cy="59572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kern="1200">
                <a:solidFill>
                  <a:schemeClr val="tx1"/>
                </a:solidFill>
                <a:latin typeface="+mj-lt"/>
                <a:ea typeface="+mj-ea"/>
                <a:cs typeface="+mj-cs"/>
              </a:defRPr>
            </a:lvl1pPr>
          </a:lstStyle>
          <a:p>
            <a:pPr algn="ctr" fontAlgn="auto">
              <a:spcAft>
                <a:spcPts val="0"/>
              </a:spcAft>
            </a:pPr>
            <a:r>
              <a:rPr lang="en-ZA" sz="2800" b="1" dirty="0" smtClean="0"/>
              <a:t>   </a:t>
            </a:r>
            <a:r>
              <a:rPr lang="en-ZA" sz="1800" b="1" dirty="0" smtClean="0"/>
              <a:t>Status of Driver Controls-USAF</a:t>
            </a:r>
            <a:endParaRPr lang="en-ZA" sz="1800" b="1" dirty="0"/>
          </a:p>
        </p:txBody>
      </p:sp>
      <p:graphicFrame>
        <p:nvGraphicFramePr>
          <p:cNvPr id="9" name="Table 8"/>
          <p:cNvGraphicFramePr>
            <a:graphicFrameLocks noGrp="1"/>
          </p:cNvGraphicFramePr>
          <p:nvPr>
            <p:extLst/>
          </p:nvPr>
        </p:nvGraphicFramePr>
        <p:xfrm>
          <a:off x="107505" y="3212975"/>
          <a:ext cx="4680520" cy="2926080"/>
        </p:xfrm>
        <a:graphic>
          <a:graphicData uri="http://schemas.openxmlformats.org/drawingml/2006/table">
            <a:tbl>
              <a:tblPr firstRow="1" bandRow="1">
                <a:tableStyleId>{F5AB1C69-6EDB-4FF4-983F-18BD219EF322}</a:tableStyleId>
              </a:tblPr>
              <a:tblGrid>
                <a:gridCol w="1296143"/>
                <a:gridCol w="1872208"/>
                <a:gridCol w="1512169"/>
              </a:tblGrid>
              <a:tr h="178883">
                <a:tc>
                  <a:txBody>
                    <a:bodyPr/>
                    <a:lstStyle/>
                    <a:p>
                      <a:r>
                        <a:rPr lang="en-ZA" sz="1400" dirty="0" smtClean="0"/>
                        <a:t>Description</a:t>
                      </a:r>
                      <a:endParaRPr lang="en-ZA" sz="1400" dirty="0"/>
                    </a:p>
                  </a:txBody>
                  <a:tcPr/>
                </a:tc>
                <a:tc>
                  <a:txBody>
                    <a:bodyPr/>
                    <a:lstStyle/>
                    <a:p>
                      <a:r>
                        <a:rPr lang="en-ZA" sz="1400" dirty="0" smtClean="0"/>
                        <a:t>2013/14</a:t>
                      </a:r>
                      <a:endParaRPr lang="en-ZA" sz="1400" dirty="0"/>
                    </a:p>
                  </a:txBody>
                  <a:tcPr/>
                </a:tc>
                <a:tc>
                  <a:txBody>
                    <a:bodyPr/>
                    <a:lstStyle/>
                    <a:p>
                      <a:r>
                        <a:rPr lang="en-ZA" sz="1400" dirty="0" smtClean="0"/>
                        <a:t>2014/15</a:t>
                      </a:r>
                      <a:endParaRPr lang="en-ZA" sz="1400" dirty="0"/>
                    </a:p>
                  </a:txBody>
                  <a:tcPr/>
                </a:tc>
              </a:tr>
              <a:tr h="485037">
                <a:tc>
                  <a:txBody>
                    <a:bodyPr/>
                    <a:lstStyle/>
                    <a:p>
                      <a:r>
                        <a:rPr lang="en-ZA" sz="1400" dirty="0" smtClean="0"/>
                        <a:t>Leadership</a:t>
                      </a:r>
                      <a:endParaRPr lang="en-ZA" sz="1400" dirty="0"/>
                    </a:p>
                  </a:txBody>
                  <a:tcPr/>
                </a:tc>
                <a:tc>
                  <a:txBody>
                    <a:bodyPr/>
                    <a:lstStyle/>
                    <a:p>
                      <a:r>
                        <a:rPr lang="en-ZA" sz="1400" dirty="0" smtClean="0"/>
                        <a:t>2 Good</a:t>
                      </a:r>
                    </a:p>
                    <a:p>
                      <a:r>
                        <a:rPr lang="en-ZA" sz="1400" dirty="0" smtClean="0"/>
                        <a:t>2 Concerning</a:t>
                      </a:r>
                    </a:p>
                    <a:p>
                      <a:r>
                        <a:rPr lang="en-ZA" sz="1400" dirty="0" smtClean="0"/>
                        <a:t>2 Intervention required</a:t>
                      </a:r>
                      <a:endParaRPr lang="en-ZA" sz="1400" dirty="0"/>
                    </a:p>
                  </a:txBody>
                  <a:tcPr/>
                </a:tc>
                <a:tc>
                  <a:txBody>
                    <a:bodyPr/>
                    <a:lstStyle/>
                    <a:p>
                      <a:r>
                        <a:rPr lang="en-ZA" sz="1400" dirty="0" smtClean="0"/>
                        <a:t>4 Good</a:t>
                      </a:r>
                    </a:p>
                    <a:p>
                      <a:r>
                        <a:rPr lang="en-ZA" sz="1400" baseline="0" dirty="0" smtClean="0"/>
                        <a:t>2 Concerning</a:t>
                      </a:r>
                      <a:endParaRPr lang="en-ZA" sz="1400" dirty="0"/>
                    </a:p>
                  </a:txBody>
                  <a:tcPr/>
                </a:tc>
              </a:tr>
              <a:tr h="594561">
                <a:tc>
                  <a:txBody>
                    <a:bodyPr/>
                    <a:lstStyle/>
                    <a:p>
                      <a:r>
                        <a:rPr lang="en-ZA" sz="1400" dirty="0" smtClean="0"/>
                        <a:t>Financial and performance management</a:t>
                      </a:r>
                      <a:endParaRPr lang="en-ZA" sz="1400" dirty="0"/>
                    </a:p>
                  </a:txBody>
                  <a:tcPr/>
                </a:tc>
                <a:tc>
                  <a:txBody>
                    <a:bodyPr/>
                    <a:lstStyle/>
                    <a:p>
                      <a:r>
                        <a:rPr lang="en-ZA" sz="1400" dirty="0" smtClean="0"/>
                        <a:t>2 Good</a:t>
                      </a:r>
                    </a:p>
                    <a:p>
                      <a:r>
                        <a:rPr lang="en-ZA" sz="1400" dirty="0" smtClean="0"/>
                        <a:t>1 Concerning</a:t>
                      </a:r>
                    </a:p>
                    <a:p>
                      <a:r>
                        <a:rPr lang="en-ZA" sz="1400" dirty="0" smtClean="0"/>
                        <a:t>2 Intervention required</a:t>
                      </a:r>
                    </a:p>
                    <a:p>
                      <a:endParaRPr lang="en-ZA" sz="1400" dirty="0"/>
                    </a:p>
                  </a:txBody>
                  <a:tcPr/>
                </a:tc>
                <a:tc>
                  <a:txBody>
                    <a:bodyPr/>
                    <a:lstStyle/>
                    <a:p>
                      <a:r>
                        <a:rPr lang="en-ZA" sz="1400" dirty="0" smtClean="0"/>
                        <a:t>3 Good</a:t>
                      </a:r>
                    </a:p>
                    <a:p>
                      <a:r>
                        <a:rPr lang="en-ZA" sz="1400" dirty="0" smtClean="0"/>
                        <a:t>2 Concerning</a:t>
                      </a:r>
                      <a:endParaRPr lang="en-ZA" sz="1400" dirty="0"/>
                    </a:p>
                  </a:txBody>
                  <a:tcPr/>
                </a:tc>
              </a:tr>
              <a:tr h="594561">
                <a:tc>
                  <a:txBody>
                    <a:bodyPr/>
                    <a:lstStyle/>
                    <a:p>
                      <a:r>
                        <a:rPr lang="en-ZA" sz="1400" dirty="0" smtClean="0"/>
                        <a:t>Governance</a:t>
                      </a:r>
                      <a:endParaRPr lang="en-ZA" sz="1400" dirty="0"/>
                    </a:p>
                  </a:txBody>
                  <a:tcPr/>
                </a:tc>
                <a:tc>
                  <a:txBody>
                    <a:bodyPr/>
                    <a:lstStyle/>
                    <a:p>
                      <a:r>
                        <a:rPr lang="en-ZA" sz="1400" dirty="0" smtClean="0"/>
                        <a:t>1 Good</a:t>
                      </a:r>
                    </a:p>
                    <a:p>
                      <a:r>
                        <a:rPr lang="en-ZA" sz="1400" dirty="0" smtClean="0"/>
                        <a:t>1 Concerning</a:t>
                      </a:r>
                    </a:p>
                    <a:p>
                      <a:r>
                        <a:rPr lang="en-ZA" sz="1400" dirty="0" smtClean="0"/>
                        <a:t>1 Intervention required</a:t>
                      </a:r>
                    </a:p>
                    <a:p>
                      <a:endParaRPr lang="en-ZA" sz="1400" dirty="0"/>
                    </a:p>
                  </a:txBody>
                  <a:tcPr/>
                </a:tc>
                <a:tc>
                  <a:txBody>
                    <a:bodyPr/>
                    <a:lstStyle/>
                    <a:p>
                      <a:r>
                        <a:rPr lang="en-ZA" sz="1400" dirty="0" smtClean="0"/>
                        <a:t>3 Good</a:t>
                      </a:r>
                      <a:endParaRPr lang="en-ZA" sz="1400" dirty="0"/>
                    </a:p>
                  </a:txBody>
                  <a:tcPr/>
                </a:tc>
              </a:tr>
            </a:tbl>
          </a:graphicData>
        </a:graphic>
      </p:graphicFrame>
      <p:sp>
        <p:nvSpPr>
          <p:cNvPr id="11" name="Content Placeholder 2"/>
          <p:cNvSpPr txBox="1">
            <a:spLocks/>
          </p:cNvSpPr>
          <p:nvPr/>
        </p:nvSpPr>
        <p:spPr>
          <a:xfrm>
            <a:off x="4940425" y="2708921"/>
            <a:ext cx="4096070" cy="3627536"/>
          </a:xfrm>
          <a:prstGeom prst="rect">
            <a:avLst/>
          </a:prstGeom>
          <a:solidFill>
            <a:schemeClr val="accent6">
              <a:lumMod val="40000"/>
              <a:lumOff val="6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Arial" charset="0"/>
              <a:buChar char="•"/>
              <a:defRPr/>
            </a:pPr>
            <a:r>
              <a:rPr lang="en-ZA" altLang="en-US" sz="1600" dirty="0" smtClean="0">
                <a:solidFill>
                  <a:srgbClr val="00AC8F"/>
                </a:solidFill>
                <a:latin typeface="Arial" charset="0"/>
                <a:cs typeface="Arial" charset="0"/>
              </a:rPr>
              <a:t>Key audit findings - financial</a:t>
            </a:r>
            <a:endParaRPr lang="en-ZA" sz="1600" dirty="0" smtClean="0">
              <a:solidFill>
                <a:srgbClr val="00AC8F"/>
              </a:solidFill>
            </a:endParaRPr>
          </a:p>
          <a:p>
            <a:pPr lvl="1" fontAlgn="auto">
              <a:spcAft>
                <a:spcPts val="0"/>
              </a:spcAft>
              <a:buFont typeface="Arial" charset="0"/>
              <a:buChar char="•"/>
              <a:defRPr/>
            </a:pPr>
            <a:r>
              <a:rPr lang="en-ZA" sz="1400" dirty="0" smtClean="0"/>
              <a:t>Misstatements in AFS</a:t>
            </a:r>
          </a:p>
          <a:p>
            <a:pPr marL="400050" lvl="1" indent="0" fontAlgn="auto">
              <a:spcAft>
                <a:spcPts val="0"/>
              </a:spcAft>
              <a:buFont typeface="Arial" charset="0"/>
              <a:buNone/>
              <a:defRPr/>
            </a:pPr>
            <a:r>
              <a:rPr lang="en-ZA" sz="1400" dirty="0" smtClean="0"/>
              <a:t>      - Receivables</a:t>
            </a:r>
          </a:p>
          <a:p>
            <a:pPr fontAlgn="auto">
              <a:spcAft>
                <a:spcPts val="0"/>
              </a:spcAft>
              <a:buFont typeface="Arial" charset="0"/>
              <a:buChar char="•"/>
              <a:defRPr/>
            </a:pPr>
            <a:r>
              <a:rPr lang="en-ZA" altLang="en-US" sz="1600" dirty="0" smtClean="0">
                <a:solidFill>
                  <a:srgbClr val="00AC8F"/>
                </a:solidFill>
              </a:rPr>
              <a:t>Key audit findings – predetermined objectives</a:t>
            </a:r>
          </a:p>
          <a:p>
            <a:pPr lvl="1" fontAlgn="auto">
              <a:spcAft>
                <a:spcPts val="0"/>
              </a:spcAft>
              <a:buFont typeface="Arial" charset="0"/>
              <a:buChar char="•"/>
              <a:defRPr/>
            </a:pPr>
            <a:r>
              <a:rPr lang="en-ZA" sz="1400" dirty="0" smtClean="0"/>
              <a:t>No explanation for deviations</a:t>
            </a:r>
          </a:p>
          <a:p>
            <a:pPr lvl="1" fontAlgn="auto">
              <a:spcAft>
                <a:spcPts val="0"/>
              </a:spcAft>
              <a:buFont typeface="Arial" charset="0"/>
              <a:buChar char="•"/>
              <a:defRPr/>
            </a:pPr>
            <a:r>
              <a:rPr lang="en-ZA" sz="1400" dirty="0" smtClean="0"/>
              <a:t>Consistency between APP &amp; APR</a:t>
            </a:r>
          </a:p>
          <a:p>
            <a:pPr fontAlgn="auto">
              <a:spcAft>
                <a:spcPts val="0"/>
              </a:spcAft>
              <a:defRPr/>
            </a:pPr>
            <a:r>
              <a:rPr lang="en-ZA" altLang="en-US" sz="1600" dirty="0" smtClean="0">
                <a:solidFill>
                  <a:srgbClr val="00AC8F"/>
                </a:solidFill>
                <a:latin typeface="Arial" charset="0"/>
                <a:cs typeface="Arial" charset="0"/>
              </a:rPr>
              <a:t>Key audit findings – laws and regulations </a:t>
            </a:r>
            <a:endParaRPr lang="en-ZA" altLang="en-US" sz="1600" dirty="0" smtClean="0">
              <a:solidFill>
                <a:srgbClr val="00AC8F"/>
              </a:solidFill>
            </a:endParaRPr>
          </a:p>
          <a:p>
            <a:pPr lvl="1" fontAlgn="auto">
              <a:spcAft>
                <a:spcPts val="0"/>
              </a:spcAft>
              <a:buFont typeface="Arial" pitchFamily="34" charset="0"/>
              <a:buChar char="•"/>
              <a:defRPr/>
            </a:pPr>
            <a:r>
              <a:rPr lang="en-ZA" altLang="en-US" sz="1400" dirty="0" smtClean="0"/>
              <a:t>Adjustments to the financial statements</a:t>
            </a:r>
          </a:p>
          <a:p>
            <a:pPr fontAlgn="auto">
              <a:spcAft>
                <a:spcPts val="0"/>
              </a:spcAft>
              <a:defRPr/>
            </a:pPr>
            <a:r>
              <a:rPr lang="en-ZA" altLang="en-US" sz="1600" dirty="0" smtClean="0">
                <a:solidFill>
                  <a:srgbClr val="00AC8F"/>
                </a:solidFill>
                <a:latin typeface="Arial" charset="0"/>
                <a:cs typeface="Arial" charset="0"/>
              </a:rPr>
              <a:t>Audit opinion</a:t>
            </a:r>
          </a:p>
          <a:p>
            <a:pPr marL="400050" lvl="1" indent="0" fontAlgn="auto">
              <a:spcAft>
                <a:spcPts val="0"/>
              </a:spcAft>
              <a:buFont typeface="Arial" pitchFamily="34" charset="0"/>
              <a:buNone/>
              <a:defRPr/>
            </a:pPr>
            <a:r>
              <a:rPr lang="en-ZA" altLang="en-US" sz="1400" dirty="0" smtClean="0">
                <a:solidFill>
                  <a:schemeClr val="tx2"/>
                </a:solidFill>
              </a:rPr>
              <a:t>Unqualified with findings on compliance</a:t>
            </a:r>
          </a:p>
          <a:p>
            <a:pPr marL="0" indent="0" fontAlgn="auto">
              <a:spcAft>
                <a:spcPts val="0"/>
              </a:spcAft>
              <a:buFont typeface="Arial" pitchFamily="34" charset="0"/>
              <a:buNone/>
              <a:defRPr/>
            </a:pPr>
            <a:endParaRPr lang="en-ZA" sz="1800" dirty="0" smtClean="0">
              <a:solidFill>
                <a:srgbClr val="00AC8F"/>
              </a:solidFill>
            </a:endParaRPr>
          </a:p>
          <a:p>
            <a:pPr marL="0" indent="0" fontAlgn="auto">
              <a:spcAft>
                <a:spcPts val="0"/>
              </a:spcAft>
              <a:buFont typeface="Arial" charset="0"/>
              <a:buNone/>
              <a:defRPr/>
            </a:pPr>
            <a:endParaRPr lang="en-ZA" sz="2800" dirty="0" smtClean="0"/>
          </a:p>
          <a:p>
            <a:pPr marL="0" indent="0" fontAlgn="auto">
              <a:spcAft>
                <a:spcPts val="0"/>
              </a:spcAft>
              <a:buFont typeface="Arial" charset="0"/>
              <a:buNone/>
              <a:defRPr/>
            </a:pPr>
            <a:endParaRPr lang="en-ZA" sz="2800" dirty="0" smtClean="0"/>
          </a:p>
          <a:p>
            <a:pPr fontAlgn="auto">
              <a:spcAft>
                <a:spcPts val="0"/>
              </a:spcAft>
              <a:buFont typeface="Arial" charset="0"/>
              <a:buChar char="•"/>
              <a:defRPr/>
            </a:pPr>
            <a:endParaRPr lang="en-ZA" sz="2800" dirty="0" smtClean="0"/>
          </a:p>
        </p:txBody>
      </p:sp>
      <p:pic>
        <p:nvPicPr>
          <p:cNvPr id="6" name="Picture 5"/>
          <p:cNvPicPr>
            <a:picLocks noChangeAspect="1"/>
          </p:cNvPicPr>
          <p:nvPr/>
        </p:nvPicPr>
        <p:blipFill>
          <a:blip r:embed="rId2"/>
          <a:stretch>
            <a:fillRect/>
          </a:stretch>
        </p:blipFill>
        <p:spPr>
          <a:xfrm>
            <a:off x="7619999" y="6139055"/>
            <a:ext cx="1344487" cy="718944"/>
          </a:xfrm>
          <a:prstGeom prst="rect">
            <a:avLst/>
          </a:prstGeom>
        </p:spPr>
      </p:pic>
    </p:spTree>
    <p:extLst>
      <p:ext uri="{BB962C8B-B14F-4D97-AF65-F5344CB8AC3E}">
        <p14:creationId xmlns:p14="http://schemas.microsoft.com/office/powerpoint/2010/main" val="17924714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96752"/>
            <a:ext cx="8856984" cy="5184576"/>
          </a:xfrm>
          <a:solidFill>
            <a:schemeClr val="accent2"/>
          </a:solidFill>
        </p:spPr>
        <p:txBody>
          <a:bodyPr>
            <a:normAutofit fontScale="90000"/>
          </a:bodyPr>
          <a:lstStyle/>
          <a:p>
            <a:r>
              <a:rPr lang="en-ZA" dirty="0" smtClean="0"/>
              <a:t/>
            </a:r>
            <a:br>
              <a:rPr lang="en-ZA" dirty="0" smtClean="0"/>
            </a:br>
            <a:r>
              <a:rPr lang="en-ZA" dirty="0"/>
              <a:t/>
            </a:r>
            <a:br>
              <a:rPr lang="en-ZA" dirty="0"/>
            </a:br>
            <a:r>
              <a:rPr lang="en-ZA" dirty="0" smtClean="0"/>
              <a:t/>
            </a:r>
            <a:br>
              <a:rPr lang="en-ZA" dirty="0" smtClean="0"/>
            </a:br>
            <a:r>
              <a:rPr lang="en-ZA" dirty="0"/>
              <a:t/>
            </a:r>
            <a:br>
              <a:rPr lang="en-ZA" dirty="0"/>
            </a:br>
            <a:r>
              <a:rPr lang="en-ZA" dirty="0" smtClean="0"/>
              <a:t/>
            </a:r>
            <a:br>
              <a:rPr lang="en-ZA" dirty="0" smtClean="0"/>
            </a:br>
            <a:r>
              <a:rPr lang="en-ZA" dirty="0"/>
              <a:t/>
            </a:r>
            <a:br>
              <a:rPr lang="en-ZA" dirty="0"/>
            </a:br>
            <a:r>
              <a:rPr lang="en-ZA" dirty="0" smtClean="0"/>
              <a:t/>
            </a:r>
            <a:br>
              <a:rPr lang="en-ZA" dirty="0" smtClean="0"/>
            </a:br>
            <a:r>
              <a:rPr lang="en-ZA" dirty="0"/>
              <a:t/>
            </a:r>
            <a:br>
              <a:rPr lang="en-ZA" dirty="0"/>
            </a:br>
            <a:r>
              <a:rPr lang="en-ZA" sz="2700" spc="-150" dirty="0" smtClean="0">
                <a:solidFill>
                  <a:schemeClr val="bg1"/>
                </a:solidFill>
                <a:effectLst>
                  <a:outerShdw blurRad="38100" dist="38100" dir="2700000" algn="tl">
                    <a:srgbClr val="000000">
                      <a:alpha val="43137"/>
                    </a:srgbClr>
                  </a:outerShdw>
                </a:effectLst>
              </a:rPr>
              <a:t>Ke yaleboga                    </a:t>
            </a:r>
            <a:br>
              <a:rPr lang="en-ZA" sz="2700" spc="-150" dirty="0" smtClean="0">
                <a:solidFill>
                  <a:schemeClr val="bg1"/>
                </a:solidFill>
                <a:effectLst>
                  <a:outerShdw blurRad="38100" dist="38100" dir="2700000" algn="tl">
                    <a:srgbClr val="000000">
                      <a:alpha val="43137"/>
                    </a:srgbClr>
                  </a:outerShdw>
                </a:effectLst>
              </a:rPr>
            </a:br>
            <a:r>
              <a:rPr lang="en-ZA" sz="2700" spc="-150" dirty="0">
                <a:solidFill>
                  <a:schemeClr val="bg1"/>
                </a:solidFill>
                <a:effectLst>
                  <a:outerShdw blurRad="38100" dist="38100" dir="2700000" algn="tl">
                    <a:srgbClr val="000000">
                      <a:alpha val="43137"/>
                    </a:srgbClr>
                  </a:outerShdw>
                </a:effectLst>
              </a:rPr>
              <a:t> </a:t>
            </a:r>
            <a:r>
              <a:rPr lang="en-ZA" sz="2700" spc="-150" dirty="0" smtClean="0">
                <a:solidFill>
                  <a:schemeClr val="bg1"/>
                </a:solidFill>
                <a:effectLst>
                  <a:outerShdw blurRad="38100" dist="38100" dir="2700000" algn="tl">
                    <a:srgbClr val="000000">
                      <a:alpha val="43137"/>
                    </a:srgbClr>
                  </a:outerShdw>
                </a:effectLst>
              </a:rPr>
              <a:t>                                       Ke </a:t>
            </a:r>
            <a:r>
              <a:rPr lang="en-ZA" sz="2700" spc="-150" dirty="0">
                <a:solidFill>
                  <a:schemeClr val="bg1"/>
                </a:solidFill>
                <a:effectLst>
                  <a:outerShdw blurRad="38100" dist="38100" dir="2700000" algn="tl">
                    <a:srgbClr val="000000">
                      <a:alpha val="43137"/>
                    </a:srgbClr>
                  </a:outerShdw>
                </a:effectLst>
              </a:rPr>
              <a:t>a </a:t>
            </a:r>
            <a:r>
              <a:rPr lang="en-ZA" sz="2700" spc="-150" dirty="0" smtClean="0">
                <a:solidFill>
                  <a:schemeClr val="bg1"/>
                </a:solidFill>
                <a:effectLst>
                  <a:outerShdw blurRad="38100" dist="38100" dir="2700000" algn="tl">
                    <a:srgbClr val="000000">
                      <a:alpha val="43137"/>
                    </a:srgbClr>
                  </a:outerShdw>
                </a:effectLst>
              </a:rPr>
              <a:t>leboha </a:t>
            </a:r>
            <a:br>
              <a:rPr lang="en-ZA" sz="2700" spc="-150" dirty="0" smtClean="0">
                <a:solidFill>
                  <a:schemeClr val="bg1"/>
                </a:solidFill>
                <a:effectLst>
                  <a:outerShdw blurRad="38100" dist="38100" dir="2700000" algn="tl">
                    <a:srgbClr val="000000">
                      <a:alpha val="43137"/>
                    </a:srgbClr>
                  </a:outerShdw>
                </a:effectLst>
              </a:rPr>
            </a:br>
            <a:r>
              <a:rPr lang="en-ZA" sz="2700" spc="-150" dirty="0" smtClean="0">
                <a:solidFill>
                  <a:schemeClr val="bg1"/>
                </a:solidFill>
                <a:effectLst>
                  <a:outerShdw blurRad="38100" dist="38100" dir="2700000" algn="tl">
                    <a:srgbClr val="000000">
                      <a:alpha val="43137"/>
                    </a:srgbClr>
                  </a:outerShdw>
                </a:effectLst>
              </a:rPr>
              <a:t>                                                                               Ke a leboga </a:t>
            </a:r>
            <a:br>
              <a:rPr lang="en-ZA" sz="2700" spc="-150" dirty="0" smtClean="0">
                <a:solidFill>
                  <a:schemeClr val="bg1"/>
                </a:solidFill>
                <a:effectLst>
                  <a:outerShdw blurRad="38100" dist="38100" dir="2700000" algn="tl">
                    <a:srgbClr val="000000">
                      <a:alpha val="43137"/>
                    </a:srgbClr>
                  </a:outerShdw>
                </a:effectLst>
              </a:rPr>
            </a:br>
            <a:r>
              <a:rPr lang="en-ZA" sz="2700" spc="-150" dirty="0" smtClean="0">
                <a:solidFill>
                  <a:schemeClr val="bg1"/>
                </a:solidFill>
                <a:effectLst>
                  <a:outerShdw blurRad="38100" dist="38100" dir="2700000" algn="tl">
                    <a:srgbClr val="000000">
                      <a:alpha val="43137"/>
                    </a:srgbClr>
                  </a:outerShdw>
                </a:effectLst>
              </a:rPr>
              <a:t>                    </a:t>
            </a:r>
            <a:br>
              <a:rPr lang="en-ZA" sz="2700" spc="-150" dirty="0" smtClean="0">
                <a:solidFill>
                  <a:schemeClr val="bg1"/>
                </a:solidFill>
                <a:effectLst>
                  <a:outerShdw blurRad="38100" dist="38100" dir="2700000" algn="tl">
                    <a:srgbClr val="000000">
                      <a:alpha val="43137"/>
                    </a:srgbClr>
                  </a:outerShdw>
                </a:effectLst>
              </a:rPr>
            </a:br>
            <a:r>
              <a:rPr lang="en-ZA" sz="2700" spc="-150" dirty="0">
                <a:solidFill>
                  <a:schemeClr val="bg1"/>
                </a:solidFill>
                <a:effectLst>
                  <a:outerShdw blurRad="38100" dist="38100" dir="2700000" algn="tl">
                    <a:srgbClr val="000000">
                      <a:alpha val="43137"/>
                    </a:srgbClr>
                  </a:outerShdw>
                </a:effectLst>
              </a:rPr>
              <a:t> </a:t>
            </a:r>
            <a:r>
              <a:rPr lang="en-ZA" sz="2700" spc="-150" dirty="0" smtClean="0">
                <a:solidFill>
                  <a:schemeClr val="bg1"/>
                </a:solidFill>
                <a:effectLst>
                  <a:outerShdw blurRad="38100" dist="38100" dir="2700000" algn="tl">
                    <a:srgbClr val="000000">
                      <a:alpha val="43137"/>
                    </a:srgbClr>
                  </a:outerShdw>
                </a:effectLst>
              </a:rPr>
              <a:t>                                                                                                    Ngiyabonga  </a:t>
            </a:r>
            <a:br>
              <a:rPr lang="en-ZA" sz="2700" spc="-150" dirty="0" smtClean="0">
                <a:solidFill>
                  <a:schemeClr val="bg1"/>
                </a:solidFill>
                <a:effectLst>
                  <a:outerShdw blurRad="38100" dist="38100" dir="2700000" algn="tl">
                    <a:srgbClr val="000000">
                      <a:alpha val="43137"/>
                    </a:srgbClr>
                  </a:outerShdw>
                </a:effectLst>
              </a:rPr>
            </a:br>
            <a:r>
              <a:rPr lang="en-ZA" sz="2700" spc="-150" dirty="0">
                <a:solidFill>
                  <a:schemeClr val="bg1"/>
                </a:solidFill>
                <a:effectLst>
                  <a:outerShdw blurRad="38100" dist="38100" dir="2700000" algn="tl">
                    <a:srgbClr val="000000">
                      <a:alpha val="43137"/>
                    </a:srgbClr>
                  </a:outerShdw>
                </a:effectLst>
              </a:rPr>
              <a:t> </a:t>
            </a:r>
            <a:r>
              <a:rPr lang="en-ZA" sz="2700" spc="-150" dirty="0" smtClean="0">
                <a:solidFill>
                  <a:schemeClr val="bg1"/>
                </a:solidFill>
                <a:effectLst>
                  <a:outerShdw blurRad="38100" dist="38100" dir="2700000" algn="tl">
                    <a:srgbClr val="000000">
                      <a:alpha val="43137"/>
                    </a:srgbClr>
                  </a:outerShdw>
                </a:effectLst>
              </a:rPr>
              <a:t>Ndiyabulela                   </a:t>
            </a:r>
            <a:br>
              <a:rPr lang="en-ZA" sz="2700" spc="-150" dirty="0" smtClean="0">
                <a:solidFill>
                  <a:schemeClr val="bg1"/>
                </a:solidFill>
                <a:effectLst>
                  <a:outerShdw blurRad="38100" dist="38100" dir="2700000" algn="tl">
                    <a:srgbClr val="000000">
                      <a:alpha val="43137"/>
                    </a:srgbClr>
                  </a:outerShdw>
                </a:effectLst>
              </a:rPr>
            </a:br>
            <a:r>
              <a:rPr lang="en-ZA" sz="2700" spc="-150" dirty="0">
                <a:solidFill>
                  <a:schemeClr val="bg1"/>
                </a:solidFill>
                <a:effectLst>
                  <a:outerShdw blurRad="38100" dist="38100" dir="2700000" algn="tl">
                    <a:srgbClr val="000000">
                      <a:alpha val="43137"/>
                    </a:srgbClr>
                  </a:outerShdw>
                </a:effectLst>
              </a:rPr>
              <a:t> </a:t>
            </a:r>
            <a:r>
              <a:rPr lang="en-ZA" sz="2700" spc="-150" dirty="0" smtClean="0">
                <a:solidFill>
                  <a:schemeClr val="bg1"/>
                </a:solidFill>
                <a:effectLst>
                  <a:outerShdw blurRad="38100" dist="38100" dir="2700000" algn="tl">
                    <a:srgbClr val="000000">
                      <a:alpha val="43137"/>
                    </a:srgbClr>
                  </a:outerShdw>
                </a:effectLst>
              </a:rPr>
              <a:t>                                        Ngiyathokoza </a:t>
            </a:r>
            <a:br>
              <a:rPr lang="en-ZA" sz="2700" spc="-150" dirty="0" smtClean="0">
                <a:solidFill>
                  <a:schemeClr val="bg1"/>
                </a:solidFill>
                <a:effectLst>
                  <a:outerShdw blurRad="38100" dist="38100" dir="2700000" algn="tl">
                    <a:srgbClr val="000000">
                      <a:alpha val="43137"/>
                    </a:srgbClr>
                  </a:outerShdw>
                </a:effectLst>
              </a:rPr>
            </a:br>
            <a:r>
              <a:rPr lang="en-ZA" sz="2700" spc="-150" dirty="0" smtClean="0">
                <a:solidFill>
                  <a:schemeClr val="bg1"/>
                </a:solidFill>
                <a:effectLst>
                  <a:outerShdw blurRad="38100" dist="38100" dir="2700000" algn="tl">
                    <a:srgbClr val="000000">
                      <a:alpha val="43137"/>
                    </a:srgbClr>
                  </a:outerShdw>
                </a:effectLst>
              </a:rPr>
              <a:t>                                                                                Ngiyabonga     </a:t>
            </a:r>
            <a:br>
              <a:rPr lang="en-ZA" sz="2700" spc="-150" dirty="0" smtClean="0">
                <a:solidFill>
                  <a:schemeClr val="bg1"/>
                </a:solidFill>
                <a:effectLst>
                  <a:outerShdw blurRad="38100" dist="38100" dir="2700000" algn="tl">
                    <a:srgbClr val="000000">
                      <a:alpha val="43137"/>
                    </a:srgbClr>
                  </a:outerShdw>
                </a:effectLst>
              </a:rPr>
            </a:br>
            <a:r>
              <a:rPr lang="en-ZA" sz="2700" spc="-150" dirty="0">
                <a:solidFill>
                  <a:schemeClr val="bg1"/>
                </a:solidFill>
                <a:effectLst>
                  <a:outerShdw blurRad="38100" dist="38100" dir="2700000" algn="tl">
                    <a:srgbClr val="000000">
                      <a:alpha val="43137"/>
                    </a:srgbClr>
                  </a:outerShdw>
                </a:effectLst>
              </a:rPr>
              <a:t> </a:t>
            </a:r>
            <a:r>
              <a:rPr lang="en-ZA" sz="2700" spc="-150" dirty="0" smtClean="0">
                <a:solidFill>
                  <a:schemeClr val="bg1"/>
                </a:solidFill>
                <a:effectLst>
                  <a:outerShdw blurRad="38100" dist="38100" dir="2700000" algn="tl">
                    <a:srgbClr val="000000">
                      <a:alpha val="43137"/>
                    </a:srgbClr>
                  </a:outerShdw>
                </a:effectLst>
              </a:rPr>
              <a:t>                                                                                                     Inkomu  </a:t>
            </a:r>
            <a:br>
              <a:rPr lang="en-ZA" sz="2700" spc="-150" dirty="0" smtClean="0">
                <a:solidFill>
                  <a:schemeClr val="bg1"/>
                </a:solidFill>
                <a:effectLst>
                  <a:outerShdw blurRad="38100" dist="38100" dir="2700000" algn="tl">
                    <a:srgbClr val="000000">
                      <a:alpha val="43137"/>
                    </a:srgbClr>
                  </a:outerShdw>
                </a:effectLst>
              </a:rPr>
            </a:br>
            <a:r>
              <a:rPr lang="en-ZA" sz="2700" spc="-150" dirty="0">
                <a:solidFill>
                  <a:schemeClr val="bg1"/>
                </a:solidFill>
                <a:effectLst>
                  <a:outerShdw blurRad="38100" dist="38100" dir="2700000" algn="tl">
                    <a:srgbClr val="000000">
                      <a:alpha val="43137"/>
                    </a:srgbClr>
                  </a:outerShdw>
                </a:effectLst>
              </a:rPr>
              <a:t/>
            </a:r>
            <a:br>
              <a:rPr lang="en-ZA" sz="2700" spc="-150" dirty="0">
                <a:solidFill>
                  <a:schemeClr val="bg1"/>
                </a:solidFill>
                <a:effectLst>
                  <a:outerShdw blurRad="38100" dist="38100" dir="2700000" algn="tl">
                    <a:srgbClr val="000000">
                      <a:alpha val="43137"/>
                    </a:srgbClr>
                  </a:outerShdw>
                </a:effectLst>
              </a:rPr>
            </a:br>
            <a:r>
              <a:rPr lang="en-ZA" sz="2700" spc="-150" dirty="0" smtClean="0">
                <a:solidFill>
                  <a:schemeClr val="bg1"/>
                </a:solidFill>
                <a:effectLst>
                  <a:outerShdw blurRad="38100" dist="38100" dir="2700000" algn="tl">
                    <a:srgbClr val="000000">
                      <a:alpha val="43137"/>
                    </a:srgbClr>
                  </a:outerShdw>
                </a:effectLst>
              </a:rPr>
              <a:t>Ndikhoulivhuh                                   </a:t>
            </a:r>
            <a:br>
              <a:rPr lang="en-ZA" sz="2700" spc="-150" dirty="0" smtClean="0">
                <a:solidFill>
                  <a:schemeClr val="bg1"/>
                </a:solidFill>
                <a:effectLst>
                  <a:outerShdw blurRad="38100" dist="38100" dir="2700000" algn="tl">
                    <a:srgbClr val="000000">
                      <a:alpha val="43137"/>
                    </a:srgbClr>
                  </a:outerShdw>
                </a:effectLst>
              </a:rPr>
            </a:br>
            <a:r>
              <a:rPr lang="en-ZA" sz="2700" spc="-150" dirty="0" smtClean="0">
                <a:solidFill>
                  <a:schemeClr val="bg1"/>
                </a:solidFill>
                <a:effectLst>
                  <a:outerShdw blurRad="38100" dist="38100" dir="2700000" algn="tl">
                    <a:srgbClr val="000000">
                      <a:alpha val="43137"/>
                    </a:srgbClr>
                  </a:outerShdw>
                </a:effectLst>
              </a:rPr>
              <a:t>                                          Dankie                                   </a:t>
            </a:r>
            <a:br>
              <a:rPr lang="en-ZA" sz="2700" spc="-150" dirty="0" smtClean="0">
                <a:solidFill>
                  <a:schemeClr val="bg1"/>
                </a:solidFill>
                <a:effectLst>
                  <a:outerShdw blurRad="38100" dist="38100" dir="2700000" algn="tl">
                    <a:srgbClr val="000000">
                      <a:alpha val="43137"/>
                    </a:srgbClr>
                  </a:outerShdw>
                </a:effectLst>
              </a:rPr>
            </a:br>
            <a:r>
              <a:rPr lang="en-ZA" sz="2700" spc="-150" dirty="0" smtClean="0">
                <a:solidFill>
                  <a:schemeClr val="bg1"/>
                </a:solidFill>
                <a:effectLst>
                  <a:outerShdw blurRad="38100" dist="38100" dir="2700000" algn="tl">
                    <a:srgbClr val="000000">
                      <a:alpha val="43137"/>
                    </a:srgbClr>
                  </a:outerShdw>
                </a:effectLst>
              </a:rPr>
              <a:t>                                                                                Thank </a:t>
            </a:r>
            <a:r>
              <a:rPr lang="en-ZA" sz="2700" spc="-150" dirty="0">
                <a:solidFill>
                  <a:schemeClr val="bg1"/>
                </a:solidFill>
                <a:effectLst>
                  <a:outerShdw blurRad="38100" dist="38100" dir="2700000" algn="tl">
                    <a:srgbClr val="000000">
                      <a:alpha val="43137"/>
                    </a:srgbClr>
                  </a:outerShdw>
                </a:effectLst>
              </a:rPr>
              <a:t>you</a:t>
            </a:r>
            <a:r>
              <a:rPr lang="en-ZA" dirty="0" smtClean="0"/>
              <a:t/>
            </a:r>
            <a:br>
              <a:rPr lang="en-ZA" dirty="0" smtClean="0"/>
            </a:br>
            <a:r>
              <a:rPr lang="en-ZA" dirty="0" smtClean="0"/>
              <a:t/>
            </a:r>
            <a:br>
              <a:rPr lang="en-ZA" dirty="0" smtClean="0"/>
            </a:br>
            <a:r>
              <a:rPr lang="en-ZA" dirty="0"/>
              <a:t/>
            </a:r>
            <a:br>
              <a:rPr lang="en-ZA" dirty="0"/>
            </a:br>
            <a:r>
              <a:rPr lang="en-ZA" dirty="0" smtClean="0"/>
              <a:t/>
            </a:r>
            <a:br>
              <a:rPr lang="en-ZA" dirty="0" smtClean="0"/>
            </a:br>
            <a:r>
              <a:rPr lang="en-ZA" dirty="0"/>
              <a:t/>
            </a:r>
            <a:br>
              <a:rPr lang="en-ZA" dirty="0"/>
            </a:br>
            <a:r>
              <a:rPr lang="en-ZA" dirty="0" smtClean="0"/>
              <a:t/>
            </a:r>
            <a:br>
              <a:rPr lang="en-ZA" dirty="0" smtClean="0"/>
            </a:br>
            <a:r>
              <a:rPr lang="en-ZA" dirty="0"/>
              <a:t/>
            </a:r>
            <a:br>
              <a:rPr lang="en-ZA" dirty="0"/>
            </a:br>
            <a:r>
              <a:rPr lang="en-ZA" dirty="0"/>
              <a:t/>
            </a:r>
            <a:br>
              <a:rPr lang="en-ZA" dirty="0"/>
            </a:br>
            <a:endParaRPr lang="en-ZA" dirty="0"/>
          </a:p>
        </p:txBody>
      </p:sp>
    </p:spTree>
    <p:extLst>
      <p:ext uri="{BB962C8B-B14F-4D97-AF65-F5344CB8AC3E}">
        <p14:creationId xmlns:p14="http://schemas.microsoft.com/office/powerpoint/2010/main" val="34867715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ot="0" spcFirstLastPara="0" vertOverflow="overflow" horzOverflow="overflow" vert="horz" wrap="square" lIns="0" tIns="288000" rIns="180000" bIns="0" numCol="1" spcCol="0" rtlCol="0" fromWordArt="0" anchor="ctr" anchorCtr="0" forceAA="0" compatLnSpc="1">
        <a:prstTxWarp prst="textNoShape">
          <a:avLst/>
        </a:prstTxWarp>
        <a:spAutoFit/>
      </a:bodyPr>
      <a:lstStyle>
        <a:defPPr algn="ctr">
          <a:defRPr sz="1400" b="1" dirty="0" smtClean="0"/>
        </a:defPPr>
      </a:lstStyle>
      <a:style>
        <a:lnRef idx="0">
          <a:schemeClr val="accent1"/>
        </a:lnRef>
        <a:fillRef idx="3">
          <a:schemeClr val="accent1"/>
        </a:fillRef>
        <a:effectRef idx="3">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26842</TotalTime>
  <Words>3020</Words>
  <Application>Microsoft Office PowerPoint</Application>
  <PresentationFormat>On-screen Show (4:3)</PresentationFormat>
  <Paragraphs>675</Paragraphs>
  <Slides>16</Slides>
  <Notes>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ＭＳ Ｐゴシック</vt:lpstr>
      <vt:lpstr>Arial</vt:lpstr>
      <vt:lpstr>Arial Black</vt:lpstr>
      <vt:lpstr>Calibri</vt:lpstr>
      <vt:lpstr>Times New Roman</vt:lpstr>
      <vt:lpstr>Wingdings</vt:lpstr>
      <vt:lpstr>Office Theme</vt:lpstr>
      <vt:lpstr>CorelDRAW</vt:lpstr>
      <vt:lpstr> </vt:lpstr>
      <vt:lpstr>Table of Contents</vt:lpstr>
      <vt:lpstr>USAASA Annual Performance Overview  Incl. DTT / Excl. DTT</vt:lpstr>
      <vt:lpstr>PowerPoint Presentation</vt:lpstr>
      <vt:lpstr>USAASA Non - Achievement :  Pre-Determined Objectives</vt:lpstr>
      <vt:lpstr>USAASA Non - Achievement :  Pre-Determined Objectives</vt:lpstr>
      <vt:lpstr>USAASA 2014/15 Human Resource Oversight Statistics </vt:lpstr>
      <vt:lpstr>USAASA Annual Financial Performance</vt:lpstr>
      <vt:lpstr>            USAASA Audit Findings Summary</vt:lpstr>
      <vt:lpstr>USAF Annual Performance Overview Incl. DTT &amp; Excl. DTT </vt:lpstr>
      <vt:lpstr>Integrated Broadband  Projects </vt:lpstr>
      <vt:lpstr>USAF Non - Achievement :  Pre-Determined Objectives</vt:lpstr>
      <vt:lpstr>Integrated Broadband  Projects </vt:lpstr>
      <vt:lpstr>USAF Annual Financial Performance</vt:lpstr>
      <vt:lpstr>           USAF Audit Findings Summary</vt:lpstr>
      <vt:lpstr>        Ke yaleboga                                                             Ke a leboha                                                                                 Ke a leboga                                                                                                                            Ngiyabonga    Ndiyabulela                                                             Ngiyathokoza                                                                                  Ngiyabonga                                                                                                            Inkomu    Ndikhoulivhuh                                                                              Dankie                                                                                                                    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STB Subsidy Rollout</dc:title>
  <dc:creator>Thabo Makenete</dc:creator>
  <cp:lastModifiedBy>Hajiera Salie</cp:lastModifiedBy>
  <cp:revision>643</cp:revision>
  <cp:lastPrinted>2015-03-02T03:37:00Z</cp:lastPrinted>
  <dcterms:created xsi:type="dcterms:W3CDTF">2011-04-28T05:29:01Z</dcterms:created>
  <dcterms:modified xsi:type="dcterms:W3CDTF">2015-10-07T08:35:39Z</dcterms:modified>
</cp:coreProperties>
</file>